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446" r:id="rId2"/>
    <p:sldId id="397" r:id="rId3"/>
    <p:sldId id="422" r:id="rId4"/>
    <p:sldId id="561" r:id="rId5"/>
    <p:sldId id="424" r:id="rId6"/>
    <p:sldId id="457" r:id="rId7"/>
    <p:sldId id="426" r:id="rId8"/>
    <p:sldId id="427" r:id="rId9"/>
    <p:sldId id="464" r:id="rId10"/>
    <p:sldId id="531" r:id="rId11"/>
    <p:sldId id="420" r:id="rId12"/>
    <p:sldId id="429" r:id="rId13"/>
    <p:sldId id="532" r:id="rId14"/>
    <p:sldId id="526" r:id="rId15"/>
    <p:sldId id="465" r:id="rId16"/>
    <p:sldId id="441" r:id="rId17"/>
    <p:sldId id="467" r:id="rId18"/>
    <p:sldId id="569" r:id="rId19"/>
    <p:sldId id="469" r:id="rId20"/>
    <p:sldId id="468" r:id="rId21"/>
    <p:sldId id="597" r:id="rId22"/>
    <p:sldId id="472" r:id="rId23"/>
    <p:sldId id="470" r:id="rId24"/>
    <p:sldId id="534" r:id="rId25"/>
    <p:sldId id="474" r:id="rId26"/>
    <p:sldId id="471" r:id="rId27"/>
    <p:sldId id="599" r:id="rId28"/>
    <p:sldId id="598" r:id="rId29"/>
    <p:sldId id="475" r:id="rId30"/>
    <p:sldId id="533" r:id="rId31"/>
    <p:sldId id="476" r:id="rId32"/>
    <p:sldId id="434" r:id="rId33"/>
    <p:sldId id="435" r:id="rId34"/>
    <p:sldId id="447" r:id="rId35"/>
    <p:sldId id="535" r:id="rId36"/>
    <p:sldId id="536" r:id="rId37"/>
    <p:sldId id="462" r:id="rId38"/>
    <p:sldId id="463" r:id="rId39"/>
    <p:sldId id="538" r:id="rId40"/>
    <p:sldId id="539" r:id="rId41"/>
    <p:sldId id="540" r:id="rId42"/>
    <p:sldId id="452" r:id="rId43"/>
    <p:sldId id="537" r:id="rId44"/>
    <p:sldId id="541" r:id="rId45"/>
    <p:sldId id="542" r:id="rId46"/>
    <p:sldId id="543" r:id="rId47"/>
    <p:sldId id="477" r:id="rId48"/>
    <p:sldId id="478" r:id="rId49"/>
    <p:sldId id="479" r:id="rId50"/>
    <p:sldId id="544" r:id="rId51"/>
    <p:sldId id="525" r:id="rId52"/>
    <p:sldId id="546" r:id="rId53"/>
    <p:sldId id="550" r:id="rId54"/>
    <p:sldId id="547" r:id="rId55"/>
    <p:sldId id="548" r:id="rId56"/>
    <p:sldId id="549" r:id="rId57"/>
    <p:sldId id="482" r:id="rId58"/>
    <p:sldId id="527" r:id="rId59"/>
    <p:sldId id="551" r:id="rId60"/>
    <p:sldId id="484" r:id="rId61"/>
    <p:sldId id="545" r:id="rId62"/>
    <p:sldId id="485" r:id="rId63"/>
    <p:sldId id="486" r:id="rId64"/>
    <p:sldId id="487" r:id="rId65"/>
    <p:sldId id="528" r:id="rId66"/>
    <p:sldId id="552" r:id="rId67"/>
    <p:sldId id="553" r:id="rId68"/>
    <p:sldId id="554" r:id="rId69"/>
    <p:sldId id="556" r:id="rId70"/>
    <p:sldId id="423" r:id="rId71"/>
    <p:sldId id="432" r:id="rId72"/>
    <p:sldId id="488" r:id="rId73"/>
    <p:sldId id="489" r:id="rId74"/>
    <p:sldId id="490" r:id="rId75"/>
    <p:sldId id="557" r:id="rId76"/>
    <p:sldId id="558" r:id="rId77"/>
    <p:sldId id="492" r:id="rId78"/>
    <p:sldId id="494" r:id="rId79"/>
    <p:sldId id="600" r:id="rId80"/>
    <p:sldId id="495" r:id="rId81"/>
    <p:sldId id="601" r:id="rId82"/>
    <p:sldId id="498" r:id="rId83"/>
    <p:sldId id="530" r:id="rId84"/>
    <p:sldId id="55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ADA"/>
    <a:srgbClr val="324A5E"/>
    <a:srgbClr val="F5DC96"/>
    <a:srgbClr val="EF3E42"/>
    <a:srgbClr val="F6EDD3"/>
    <a:srgbClr val="414141"/>
    <a:srgbClr val="CCD9CE"/>
    <a:srgbClr val="5B709A"/>
    <a:srgbClr val="FAD24D"/>
    <a:srgbClr val="D5E5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8" autoAdjust="0"/>
    <p:restoredTop sz="88721" autoAdjust="0"/>
  </p:normalViewPr>
  <p:slideViewPr>
    <p:cSldViewPr snapToGrid="0">
      <p:cViewPr varScale="1">
        <p:scale>
          <a:sx n="66" d="100"/>
          <a:sy n="66" d="100"/>
        </p:scale>
        <p:origin x="86" y="139"/>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222365266491469E-2"/>
          <c:y val="6.6069977208396302E-2"/>
          <c:w val="0.89037460121539758"/>
          <c:h val="0.80139131939192165"/>
        </c:manualLayout>
      </c:layout>
      <c:scatterChart>
        <c:scatterStyle val="lineMarker"/>
        <c:varyColors val="0"/>
        <c:ser>
          <c:idx val="0"/>
          <c:order val="0"/>
          <c:tx>
            <c:strRef>
              <c:f>Sheet1!$C$8</c:f>
              <c:strCache>
                <c:ptCount val="1"/>
                <c:pt idx="0">
                  <c:v>Cost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Sheet1!$B$9:$B$33</c:f>
              <c:numCache>
                <c:formatCode>General</c:formatCode>
                <c:ptCount val="25"/>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pt idx="21">
                  <c:v>5.5</c:v>
                </c:pt>
                <c:pt idx="22">
                  <c:v>6</c:v>
                </c:pt>
                <c:pt idx="23">
                  <c:v>6.5</c:v>
                </c:pt>
                <c:pt idx="24">
                  <c:v>7</c:v>
                </c:pt>
              </c:numCache>
            </c:numRef>
          </c:xVal>
          <c:yVal>
            <c:numRef>
              <c:f>Sheet1!$C$9:$C$33</c:f>
              <c:numCache>
                <c:formatCode>General</c:formatCode>
                <c:ptCount val="25"/>
                <c:pt idx="0">
                  <c:v>84</c:v>
                </c:pt>
                <c:pt idx="1">
                  <c:v>70.583333333333329</c:v>
                </c:pt>
                <c:pt idx="2">
                  <c:v>58.333333333333336</c:v>
                </c:pt>
                <c:pt idx="3">
                  <c:v>47.25</c:v>
                </c:pt>
                <c:pt idx="4">
                  <c:v>37.333333333333336</c:v>
                </c:pt>
                <c:pt idx="5">
                  <c:v>28.583333333333332</c:v>
                </c:pt>
                <c:pt idx="6">
                  <c:v>21</c:v>
                </c:pt>
                <c:pt idx="7">
                  <c:v>14.583333333333334</c:v>
                </c:pt>
                <c:pt idx="8">
                  <c:v>9.3333333333333339</c:v>
                </c:pt>
                <c:pt idx="9">
                  <c:v>5.25</c:v>
                </c:pt>
                <c:pt idx="10">
                  <c:v>2.3333333333333335</c:v>
                </c:pt>
                <c:pt idx="11">
                  <c:v>0.58333333333333337</c:v>
                </c:pt>
                <c:pt idx="12">
                  <c:v>0</c:v>
                </c:pt>
                <c:pt idx="13">
                  <c:v>0.58333333333333337</c:v>
                </c:pt>
                <c:pt idx="14">
                  <c:v>2.3333333333333335</c:v>
                </c:pt>
                <c:pt idx="15">
                  <c:v>5.25</c:v>
                </c:pt>
                <c:pt idx="16">
                  <c:v>9.3333333333333339</c:v>
                </c:pt>
                <c:pt idx="17">
                  <c:v>14.583333333333334</c:v>
                </c:pt>
                <c:pt idx="18">
                  <c:v>21</c:v>
                </c:pt>
                <c:pt idx="19">
                  <c:v>28.583333333333332</c:v>
                </c:pt>
                <c:pt idx="20">
                  <c:v>37.333333333333336</c:v>
                </c:pt>
                <c:pt idx="21">
                  <c:v>47.25</c:v>
                </c:pt>
                <c:pt idx="22">
                  <c:v>58.333333333333336</c:v>
                </c:pt>
                <c:pt idx="23">
                  <c:v>70.583333333333329</c:v>
                </c:pt>
                <c:pt idx="24">
                  <c:v>84</c:v>
                </c:pt>
              </c:numCache>
            </c:numRef>
          </c:yVal>
          <c:smooth val="0"/>
          <c:extLst>
            <c:ext xmlns:c16="http://schemas.microsoft.com/office/drawing/2014/chart" uri="{C3380CC4-5D6E-409C-BE32-E72D297353CC}">
              <c16:uniqueId val="{00000000-6E50-4D22-8674-0D96AEE1AE0B}"/>
            </c:ext>
          </c:extLst>
        </c:ser>
        <c:dLbls>
          <c:showLegendKey val="0"/>
          <c:showVal val="0"/>
          <c:showCatName val="0"/>
          <c:showSerName val="0"/>
          <c:showPercent val="0"/>
          <c:showBubbleSize val="0"/>
        </c:dLbls>
        <c:axId val="533720392"/>
        <c:axId val="533725968"/>
      </c:scatterChart>
      <c:valAx>
        <c:axId val="5337203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aseline="-25000" dirty="0"/>
                  <a:t>Theta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725968"/>
        <c:crosses val="autoZero"/>
        <c:crossBetween val="midCat"/>
      </c:valAx>
      <c:valAx>
        <c:axId val="53372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Cost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720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2A16CE-DA33-4648-A675-4088BEEFF9BD}" type="datetimeFigureOut">
              <a:rPr lang="en-US" smtClean="0"/>
              <a:t>10/3/2022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091248-1C7D-44C9-970A-4EC41BDB27C0}" type="slidenum">
              <a:rPr lang="en-US" smtClean="0"/>
              <a:t>‹#›</a:t>
            </a:fld>
            <a:endParaRPr lang="en-US"/>
          </a:p>
        </p:txBody>
      </p:sp>
    </p:spTree>
    <p:extLst>
      <p:ext uri="{BB962C8B-B14F-4D97-AF65-F5344CB8AC3E}">
        <p14:creationId xmlns:p14="http://schemas.microsoft.com/office/powerpoint/2010/main" val="1882470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AB5E1-41C1-4239-BBE1-3868ADB55029}" type="datetimeFigureOut">
              <a:rPr lang="en-US" smtClean="0"/>
              <a:t>10/3/2022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5E629-235C-4DFF-991C-40AD2E481248}" type="slidenum">
              <a:rPr lang="en-US" smtClean="0"/>
              <a:t>‹#›</a:t>
            </a:fld>
            <a:endParaRPr lang="en-US"/>
          </a:p>
        </p:txBody>
      </p:sp>
    </p:spTree>
    <p:extLst>
      <p:ext uri="{BB962C8B-B14F-4D97-AF65-F5344CB8AC3E}">
        <p14:creationId xmlns:p14="http://schemas.microsoft.com/office/powerpoint/2010/main" val="230141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we start today’s lecture?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5E629-235C-4DFF-991C-40AD2E4812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024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20</a:t>
            </a:fld>
            <a:endParaRPr lang="LID4096"/>
          </a:p>
        </p:txBody>
      </p:sp>
    </p:spTree>
    <p:extLst>
      <p:ext uri="{BB962C8B-B14F-4D97-AF65-F5344CB8AC3E}">
        <p14:creationId xmlns:p14="http://schemas.microsoft.com/office/powerpoint/2010/main" val="75505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21</a:t>
            </a:fld>
            <a:endParaRPr lang="LID4096"/>
          </a:p>
        </p:txBody>
      </p:sp>
    </p:spTree>
    <p:extLst>
      <p:ext uri="{BB962C8B-B14F-4D97-AF65-F5344CB8AC3E}">
        <p14:creationId xmlns:p14="http://schemas.microsoft.com/office/powerpoint/2010/main" val="80678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22</a:t>
            </a:fld>
            <a:endParaRPr lang="LID4096"/>
          </a:p>
        </p:txBody>
      </p:sp>
    </p:spTree>
    <p:extLst>
      <p:ext uri="{BB962C8B-B14F-4D97-AF65-F5344CB8AC3E}">
        <p14:creationId xmlns:p14="http://schemas.microsoft.com/office/powerpoint/2010/main" val="238483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23</a:t>
            </a:fld>
            <a:endParaRPr lang="en-US"/>
          </a:p>
        </p:txBody>
      </p:sp>
    </p:spTree>
    <p:extLst>
      <p:ext uri="{BB962C8B-B14F-4D97-AF65-F5344CB8AC3E}">
        <p14:creationId xmlns:p14="http://schemas.microsoft.com/office/powerpoint/2010/main" val="127235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25</a:t>
            </a:fld>
            <a:endParaRPr lang="en-US"/>
          </a:p>
        </p:txBody>
      </p:sp>
    </p:spTree>
    <p:extLst>
      <p:ext uri="{BB962C8B-B14F-4D97-AF65-F5344CB8AC3E}">
        <p14:creationId xmlns:p14="http://schemas.microsoft.com/office/powerpoint/2010/main" val="334862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26</a:t>
            </a:fld>
            <a:endParaRPr lang="LID4096"/>
          </a:p>
        </p:txBody>
      </p:sp>
    </p:spTree>
    <p:extLst>
      <p:ext uri="{BB962C8B-B14F-4D97-AF65-F5344CB8AC3E}">
        <p14:creationId xmlns:p14="http://schemas.microsoft.com/office/powerpoint/2010/main" val="2798563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27</a:t>
            </a:fld>
            <a:endParaRPr lang="LID4096"/>
          </a:p>
        </p:txBody>
      </p:sp>
    </p:spTree>
    <p:extLst>
      <p:ext uri="{BB962C8B-B14F-4D97-AF65-F5344CB8AC3E}">
        <p14:creationId xmlns:p14="http://schemas.microsoft.com/office/powerpoint/2010/main" val="209350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28</a:t>
            </a:fld>
            <a:endParaRPr lang="LID4096"/>
          </a:p>
        </p:txBody>
      </p:sp>
    </p:spTree>
    <p:extLst>
      <p:ext uri="{BB962C8B-B14F-4D97-AF65-F5344CB8AC3E}">
        <p14:creationId xmlns:p14="http://schemas.microsoft.com/office/powerpoint/2010/main" val="81926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29</a:t>
            </a:fld>
            <a:endParaRPr lang="en-US"/>
          </a:p>
        </p:txBody>
      </p:sp>
    </p:spTree>
    <p:extLst>
      <p:ext uri="{BB962C8B-B14F-4D97-AF65-F5344CB8AC3E}">
        <p14:creationId xmlns:p14="http://schemas.microsoft.com/office/powerpoint/2010/main" val="221246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33</a:t>
            </a:fld>
            <a:endParaRPr lang="en-US"/>
          </a:p>
        </p:txBody>
      </p:sp>
    </p:spTree>
    <p:extLst>
      <p:ext uri="{BB962C8B-B14F-4D97-AF65-F5344CB8AC3E}">
        <p14:creationId xmlns:p14="http://schemas.microsoft.com/office/powerpoint/2010/main" val="219418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2</a:t>
            </a:fld>
            <a:endParaRPr lang="en-US"/>
          </a:p>
        </p:txBody>
      </p:sp>
    </p:spTree>
    <p:extLst>
      <p:ext uri="{BB962C8B-B14F-4D97-AF65-F5344CB8AC3E}">
        <p14:creationId xmlns:p14="http://schemas.microsoft.com/office/powerpoint/2010/main" val="3996764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LID4096" dirty="0"/>
          </a:p>
        </p:txBody>
      </p:sp>
      <p:sp>
        <p:nvSpPr>
          <p:cNvPr id="4" name="Slide Number Placeholder 3"/>
          <p:cNvSpPr>
            <a:spLocks noGrp="1"/>
          </p:cNvSpPr>
          <p:nvPr>
            <p:ph type="sldNum" sz="quarter" idx="10"/>
          </p:nvPr>
        </p:nvSpPr>
        <p:spPr/>
        <p:txBody>
          <a:bodyPr/>
          <a:lstStyle/>
          <a:p>
            <a:fld id="{C92FFD65-DA4F-439A-A9B5-923BE6FD29A2}" type="slidenum">
              <a:rPr lang="LID4096" smtClean="0"/>
              <a:t>38</a:t>
            </a:fld>
            <a:endParaRPr lang="LID4096"/>
          </a:p>
        </p:txBody>
      </p:sp>
    </p:spTree>
    <p:extLst>
      <p:ext uri="{BB962C8B-B14F-4D97-AF65-F5344CB8AC3E}">
        <p14:creationId xmlns:p14="http://schemas.microsoft.com/office/powerpoint/2010/main" val="323936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42</a:t>
            </a:fld>
            <a:endParaRPr lang="en-US"/>
          </a:p>
        </p:txBody>
      </p:sp>
    </p:spTree>
    <p:extLst>
      <p:ext uri="{BB962C8B-B14F-4D97-AF65-F5344CB8AC3E}">
        <p14:creationId xmlns:p14="http://schemas.microsoft.com/office/powerpoint/2010/main" val="1943683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43</a:t>
            </a:fld>
            <a:endParaRPr lang="en-US"/>
          </a:p>
        </p:txBody>
      </p:sp>
    </p:spTree>
    <p:extLst>
      <p:ext uri="{BB962C8B-B14F-4D97-AF65-F5344CB8AC3E}">
        <p14:creationId xmlns:p14="http://schemas.microsoft.com/office/powerpoint/2010/main" val="202715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44</a:t>
            </a:fld>
            <a:endParaRPr lang="en-US"/>
          </a:p>
        </p:txBody>
      </p:sp>
    </p:spTree>
    <p:extLst>
      <p:ext uri="{BB962C8B-B14F-4D97-AF65-F5344CB8AC3E}">
        <p14:creationId xmlns:p14="http://schemas.microsoft.com/office/powerpoint/2010/main" val="1675992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45</a:t>
            </a:fld>
            <a:endParaRPr lang="en-US"/>
          </a:p>
        </p:txBody>
      </p:sp>
    </p:spTree>
    <p:extLst>
      <p:ext uri="{BB962C8B-B14F-4D97-AF65-F5344CB8AC3E}">
        <p14:creationId xmlns:p14="http://schemas.microsoft.com/office/powerpoint/2010/main" val="348898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46</a:t>
            </a:fld>
            <a:endParaRPr lang="en-US"/>
          </a:p>
        </p:txBody>
      </p:sp>
    </p:spTree>
    <p:extLst>
      <p:ext uri="{BB962C8B-B14F-4D97-AF65-F5344CB8AC3E}">
        <p14:creationId xmlns:p14="http://schemas.microsoft.com/office/powerpoint/2010/main" val="115970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48</a:t>
            </a:fld>
            <a:endParaRPr lang="LID4096"/>
          </a:p>
        </p:txBody>
      </p:sp>
    </p:spTree>
    <p:extLst>
      <p:ext uri="{BB962C8B-B14F-4D97-AF65-F5344CB8AC3E}">
        <p14:creationId xmlns:p14="http://schemas.microsoft.com/office/powerpoint/2010/main" val="3843632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57</a:t>
            </a:fld>
            <a:endParaRPr lang="LID4096"/>
          </a:p>
        </p:txBody>
      </p:sp>
    </p:spTree>
    <p:extLst>
      <p:ext uri="{BB962C8B-B14F-4D97-AF65-F5344CB8AC3E}">
        <p14:creationId xmlns:p14="http://schemas.microsoft.com/office/powerpoint/2010/main" val="2844398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67</a:t>
            </a:fld>
            <a:endParaRPr lang="en-US"/>
          </a:p>
        </p:txBody>
      </p:sp>
    </p:spTree>
    <p:extLst>
      <p:ext uri="{BB962C8B-B14F-4D97-AF65-F5344CB8AC3E}">
        <p14:creationId xmlns:p14="http://schemas.microsoft.com/office/powerpoint/2010/main" val="235276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68</a:t>
            </a:fld>
            <a:endParaRPr lang="en-US"/>
          </a:p>
        </p:txBody>
      </p:sp>
    </p:spTree>
    <p:extLst>
      <p:ext uri="{BB962C8B-B14F-4D97-AF65-F5344CB8AC3E}">
        <p14:creationId xmlns:p14="http://schemas.microsoft.com/office/powerpoint/2010/main" val="408541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5</a:t>
            </a:fld>
            <a:endParaRPr lang="en-US"/>
          </a:p>
        </p:txBody>
      </p:sp>
    </p:spTree>
    <p:extLst>
      <p:ext uri="{BB962C8B-B14F-4D97-AF65-F5344CB8AC3E}">
        <p14:creationId xmlns:p14="http://schemas.microsoft.com/office/powerpoint/2010/main" val="193917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72</a:t>
            </a:fld>
            <a:endParaRPr lang="en-US"/>
          </a:p>
        </p:txBody>
      </p:sp>
    </p:spTree>
    <p:extLst>
      <p:ext uri="{BB962C8B-B14F-4D97-AF65-F5344CB8AC3E}">
        <p14:creationId xmlns:p14="http://schemas.microsoft.com/office/powerpoint/2010/main" val="2969826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73</a:t>
            </a:fld>
            <a:endParaRPr lang="en-US"/>
          </a:p>
        </p:txBody>
      </p:sp>
    </p:spTree>
    <p:extLst>
      <p:ext uri="{BB962C8B-B14F-4D97-AF65-F5344CB8AC3E}">
        <p14:creationId xmlns:p14="http://schemas.microsoft.com/office/powerpoint/2010/main" val="416490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74</a:t>
            </a:fld>
            <a:endParaRPr lang="en-US"/>
          </a:p>
        </p:txBody>
      </p:sp>
    </p:spTree>
    <p:extLst>
      <p:ext uri="{BB962C8B-B14F-4D97-AF65-F5344CB8AC3E}">
        <p14:creationId xmlns:p14="http://schemas.microsoft.com/office/powerpoint/2010/main" val="1783036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75</a:t>
            </a:fld>
            <a:endParaRPr lang="en-US"/>
          </a:p>
        </p:txBody>
      </p:sp>
    </p:spTree>
    <p:extLst>
      <p:ext uri="{BB962C8B-B14F-4D97-AF65-F5344CB8AC3E}">
        <p14:creationId xmlns:p14="http://schemas.microsoft.com/office/powerpoint/2010/main" val="3196713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76</a:t>
            </a:fld>
            <a:endParaRPr lang="en-US"/>
          </a:p>
        </p:txBody>
      </p:sp>
    </p:spTree>
    <p:extLst>
      <p:ext uri="{BB962C8B-B14F-4D97-AF65-F5344CB8AC3E}">
        <p14:creationId xmlns:p14="http://schemas.microsoft.com/office/powerpoint/2010/main" val="4124965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77</a:t>
            </a:fld>
            <a:endParaRPr lang="en-US"/>
          </a:p>
        </p:txBody>
      </p:sp>
    </p:spTree>
    <p:extLst>
      <p:ext uri="{BB962C8B-B14F-4D97-AF65-F5344CB8AC3E}">
        <p14:creationId xmlns:p14="http://schemas.microsoft.com/office/powerpoint/2010/main" val="3312381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78</a:t>
            </a:fld>
            <a:endParaRPr lang="en-US"/>
          </a:p>
        </p:txBody>
      </p:sp>
    </p:spTree>
    <p:extLst>
      <p:ext uri="{BB962C8B-B14F-4D97-AF65-F5344CB8AC3E}">
        <p14:creationId xmlns:p14="http://schemas.microsoft.com/office/powerpoint/2010/main" val="166801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80</a:t>
            </a:fld>
            <a:endParaRPr lang="en-US"/>
          </a:p>
        </p:txBody>
      </p:sp>
    </p:spTree>
    <p:extLst>
      <p:ext uri="{BB962C8B-B14F-4D97-AF65-F5344CB8AC3E}">
        <p14:creationId xmlns:p14="http://schemas.microsoft.com/office/powerpoint/2010/main" val="278258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82</a:t>
            </a:fld>
            <a:endParaRPr lang="en-US"/>
          </a:p>
        </p:txBody>
      </p:sp>
    </p:spTree>
    <p:extLst>
      <p:ext uri="{BB962C8B-B14F-4D97-AF65-F5344CB8AC3E}">
        <p14:creationId xmlns:p14="http://schemas.microsoft.com/office/powerpoint/2010/main" val="1739331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83</a:t>
            </a:fld>
            <a:endParaRPr lang="en-US"/>
          </a:p>
        </p:txBody>
      </p:sp>
    </p:spTree>
    <p:extLst>
      <p:ext uri="{BB962C8B-B14F-4D97-AF65-F5344CB8AC3E}">
        <p14:creationId xmlns:p14="http://schemas.microsoft.com/office/powerpoint/2010/main" val="280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10</a:t>
            </a:fld>
            <a:endParaRPr lang="LID4096"/>
          </a:p>
        </p:txBody>
      </p:sp>
    </p:spTree>
    <p:extLst>
      <p:ext uri="{BB962C8B-B14F-4D97-AF65-F5344CB8AC3E}">
        <p14:creationId xmlns:p14="http://schemas.microsoft.com/office/powerpoint/2010/main" val="176506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Matrix form?</a:t>
            </a:r>
          </a:p>
        </p:txBody>
      </p:sp>
      <p:sp>
        <p:nvSpPr>
          <p:cNvPr id="4" name="Slide Number Placeholder 3"/>
          <p:cNvSpPr>
            <a:spLocks noGrp="1"/>
          </p:cNvSpPr>
          <p:nvPr>
            <p:ph type="sldNum" sz="quarter" idx="5"/>
          </p:nvPr>
        </p:nvSpPr>
        <p:spPr/>
        <p:txBody>
          <a:bodyPr/>
          <a:lstStyle/>
          <a:p>
            <a:fld id="{2BA5E629-235C-4DFF-991C-40AD2E481248}" type="slidenum">
              <a:rPr lang="en-US" smtClean="0"/>
              <a:t>12</a:t>
            </a:fld>
            <a:endParaRPr lang="en-US"/>
          </a:p>
        </p:txBody>
      </p:sp>
    </p:spTree>
    <p:extLst>
      <p:ext uri="{BB962C8B-B14F-4D97-AF65-F5344CB8AC3E}">
        <p14:creationId xmlns:p14="http://schemas.microsoft.com/office/powerpoint/2010/main" val="268217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Matrix form?</a:t>
            </a:r>
          </a:p>
        </p:txBody>
      </p:sp>
      <p:sp>
        <p:nvSpPr>
          <p:cNvPr id="4" name="Slide Number Placeholder 3"/>
          <p:cNvSpPr>
            <a:spLocks noGrp="1"/>
          </p:cNvSpPr>
          <p:nvPr>
            <p:ph type="sldNum" sz="quarter" idx="5"/>
          </p:nvPr>
        </p:nvSpPr>
        <p:spPr/>
        <p:txBody>
          <a:bodyPr/>
          <a:lstStyle/>
          <a:p>
            <a:fld id="{2BA5E629-235C-4DFF-991C-40AD2E481248}" type="slidenum">
              <a:rPr lang="en-US" smtClean="0"/>
              <a:t>14</a:t>
            </a:fld>
            <a:endParaRPr lang="en-US"/>
          </a:p>
        </p:txBody>
      </p:sp>
    </p:spTree>
    <p:extLst>
      <p:ext uri="{BB962C8B-B14F-4D97-AF65-F5344CB8AC3E}">
        <p14:creationId xmlns:p14="http://schemas.microsoft.com/office/powerpoint/2010/main" val="109264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15</a:t>
            </a:fld>
            <a:endParaRPr lang="LID4096"/>
          </a:p>
        </p:txBody>
      </p:sp>
    </p:spTree>
    <p:extLst>
      <p:ext uri="{BB962C8B-B14F-4D97-AF65-F5344CB8AC3E}">
        <p14:creationId xmlns:p14="http://schemas.microsoft.com/office/powerpoint/2010/main" val="237839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17</a:t>
            </a:fld>
            <a:endParaRPr lang="LID4096"/>
          </a:p>
        </p:txBody>
      </p:sp>
    </p:spTree>
    <p:extLst>
      <p:ext uri="{BB962C8B-B14F-4D97-AF65-F5344CB8AC3E}">
        <p14:creationId xmlns:p14="http://schemas.microsoft.com/office/powerpoint/2010/main" val="254805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19</a:t>
            </a:fld>
            <a:endParaRPr lang="LID4096"/>
          </a:p>
        </p:txBody>
      </p:sp>
    </p:spTree>
    <p:extLst>
      <p:ext uri="{BB962C8B-B14F-4D97-AF65-F5344CB8AC3E}">
        <p14:creationId xmlns:p14="http://schemas.microsoft.com/office/powerpoint/2010/main" val="3189126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3DE3-A2A9-4EA1-B608-378C1A2F8168}"/>
              </a:ext>
            </a:extLst>
          </p:cNvPr>
          <p:cNvSpPr>
            <a:spLocks noGrp="1"/>
          </p:cNvSpPr>
          <p:nvPr>
            <p:ph type="ctrTitle"/>
          </p:nvPr>
        </p:nvSpPr>
        <p:spPr>
          <a:xfrm>
            <a:off x="1524000" y="1122363"/>
            <a:ext cx="9144000" cy="2387600"/>
          </a:xfrm>
        </p:spPr>
        <p:txBody>
          <a:bodyPr anchor="b"/>
          <a:lstStyle>
            <a:lvl1pPr algn="ctr">
              <a:defRPr sz="6000">
                <a:solidFill>
                  <a:srgbClr val="414141"/>
                </a:solidFill>
                <a:latin typeface="Museo Sans 500" panose="02000000000000000000" pitchFamily="50" charset="0"/>
                <a:cs typeface="Museo Sans 500" panose="020000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B0273CE0-CA6A-478C-8C19-F0AB53A35679}"/>
              </a:ext>
            </a:extLst>
          </p:cNvPr>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Museo Sans 500" panose="02000000000000000000" pitchFamily="50" charset="0"/>
                <a:cs typeface="Museo Sans 5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755B1-F55B-4608-8E1A-08B5B51A49F4}"/>
              </a:ext>
            </a:extLst>
          </p:cNvPr>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5" name="Footer Placeholder 4">
            <a:extLst>
              <a:ext uri="{FF2B5EF4-FFF2-40B4-BE49-F238E27FC236}">
                <a16:creationId xmlns:a16="http://schemas.microsoft.com/office/drawing/2014/main" id="{D84D30CB-8E6B-4AC1-9147-6B5F26718A36}"/>
              </a:ext>
            </a:extLst>
          </p:cNvPr>
          <p:cNvSpPr>
            <a:spLocks noGrp="1"/>
          </p:cNvSpPr>
          <p:nvPr>
            <p:ph type="ftr" sz="quarter" idx="11"/>
          </p:nvPr>
        </p:nvSpPr>
        <p:spPr/>
        <p:txBody>
          <a:bodyPr/>
          <a:lstStyle>
            <a:lvl1pPr>
              <a:defRPr>
                <a:latin typeface="Museo Sans 500" panose="02000000000000000000" pitchFamily="50" charset="0"/>
                <a:cs typeface="Museo Sans 500" panose="02000000000000000000" pitchFamily="50" charset="0"/>
              </a:defRPr>
            </a:lvl1pPr>
          </a:lstStyle>
          <a:p>
            <a:endParaRPr lang="en-US" dirty="0"/>
          </a:p>
        </p:txBody>
      </p:sp>
      <p:sp>
        <p:nvSpPr>
          <p:cNvPr id="6" name="Slide Number Placeholder 5">
            <a:extLst>
              <a:ext uri="{FF2B5EF4-FFF2-40B4-BE49-F238E27FC236}">
                <a16:creationId xmlns:a16="http://schemas.microsoft.com/office/drawing/2014/main" id="{B20B2ED7-65F4-4CDA-A6FA-D416591C12D1}"/>
              </a:ext>
            </a:extLst>
          </p:cNvPr>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65DBD1E2-D45E-47D4-8DD8-1285FEA24AE0}" type="slidenum">
              <a:rPr lang="en-US" smtClean="0"/>
              <a:pPr/>
              <a:t>‹#›</a:t>
            </a:fld>
            <a:endParaRPr lang="en-US" dirty="0"/>
          </a:p>
        </p:txBody>
      </p:sp>
    </p:spTree>
    <p:extLst>
      <p:ext uri="{BB962C8B-B14F-4D97-AF65-F5344CB8AC3E}">
        <p14:creationId xmlns:p14="http://schemas.microsoft.com/office/powerpoint/2010/main" val="223950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E5FD-38D2-4E02-82A0-DBF6F2A52A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9E38D-E0EB-48E8-B44E-AD8038B3BF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0B54E-DB1F-4AAE-9D41-97C47D0A90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E125E6-236A-4243-90A2-DB1EB6AA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0E26C-DAAC-41F1-9FB4-2C74CBBDC385}"/>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96242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F50DA9-8559-417E-BD65-A240C18F7347}"/>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58F74B-8669-4D9F-A490-EA83EB0CC449}"/>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2CE2C-4B9F-4483-A8E2-76BF7B8F50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137674-D6E1-4F3F-9DF5-BAC6CDA9D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09065-FD0B-453A-88E3-D558921515AE}"/>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79833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
        <p:nvSpPr>
          <p:cNvPr id="8" name="Rectangle 7">
            <a:extLst>
              <a:ext uri="{FF2B5EF4-FFF2-40B4-BE49-F238E27FC236}">
                <a16:creationId xmlns:a16="http://schemas.microsoft.com/office/drawing/2014/main" id="{EE9E79DB-C209-CC9B-25D9-5541E93D10E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Oval 8">
            <a:extLst>
              <a:ext uri="{FF2B5EF4-FFF2-40B4-BE49-F238E27FC236}">
                <a16:creationId xmlns:a16="http://schemas.microsoft.com/office/drawing/2014/main" id="{DD7B423C-8DF4-ABA3-DD14-F440840C033A}"/>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58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10" name="Graphic 14" descr="Network diagram outline">
            <a:extLst>
              <a:ext uri="{FF2B5EF4-FFF2-40B4-BE49-F238E27FC236}">
                <a16:creationId xmlns:a16="http://schemas.microsoft.com/office/drawing/2014/main" id="{9F5379E6-2CC7-8A90-B4A5-331E26B09C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87723" y="2631236"/>
            <a:ext cx="1595526" cy="1595526"/>
          </a:xfrm>
          <a:prstGeom prst="rect">
            <a:avLst/>
          </a:prstGeom>
        </p:spPr>
      </p:pic>
    </p:spTree>
    <p:extLst>
      <p:ext uri="{BB962C8B-B14F-4D97-AF65-F5344CB8AC3E}">
        <p14:creationId xmlns:p14="http://schemas.microsoft.com/office/powerpoint/2010/main" val="86728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8F5-307F-4FB8-A6D3-CA93F5B995B7}"/>
              </a:ext>
            </a:extLst>
          </p:cNvPr>
          <p:cNvSpPr>
            <a:spLocks noGrp="1"/>
          </p:cNvSpPr>
          <p:nvPr>
            <p:ph type="title"/>
          </p:nvPr>
        </p:nvSpPr>
        <p:spPr>
          <a:xfrm>
            <a:off x="0" y="267157"/>
            <a:ext cx="12192000" cy="1096280"/>
          </a:xfrm>
        </p:spPr>
        <p:txBody>
          <a:bodyPr>
            <a:normAutofit/>
          </a:bodyPr>
          <a:lstStyle>
            <a:lvl1pPr algn="ctr">
              <a:defRPr sz="5400" b="1">
                <a:solidFill>
                  <a:srgbClr val="434343"/>
                </a:solidFill>
                <a:latin typeface="Museo Sans 500" panose="02000000000000000000" pitchFamily="50" charset="0"/>
                <a:cs typeface="Helvetica"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F8E0C96-80B0-4A4B-868C-432232BC1B5B}"/>
              </a:ext>
            </a:extLst>
          </p:cNvPr>
          <p:cNvSpPr>
            <a:spLocks noGrp="1"/>
          </p:cNvSpPr>
          <p:nvPr>
            <p:ph idx="1"/>
          </p:nvPr>
        </p:nvSpPr>
        <p:spPr>
          <a:xfrm>
            <a:off x="838200" y="1534886"/>
            <a:ext cx="10515600" cy="4642077"/>
          </a:xfrm>
        </p:spPr>
        <p:txBody>
          <a:bodyPr/>
          <a:lstStyle>
            <a:lvl1pPr>
              <a:defRPr>
                <a:solidFill>
                  <a:srgbClr val="434343"/>
                </a:solidFill>
                <a:latin typeface="Museo Sans 500" panose="02000000000000000000" pitchFamily="50" charset="0"/>
                <a:cs typeface="Helvetica" panose="020B0604020202020204" pitchFamily="34" charset="0"/>
              </a:defRPr>
            </a:lvl1pPr>
            <a:lvl2pPr>
              <a:defRPr>
                <a:solidFill>
                  <a:srgbClr val="434343"/>
                </a:solidFill>
                <a:latin typeface="Museo Sans 500" panose="02000000000000000000" pitchFamily="50" charset="0"/>
                <a:cs typeface="Helvetica" panose="020B0604020202020204" pitchFamily="34" charset="0"/>
              </a:defRPr>
            </a:lvl2pPr>
            <a:lvl3pPr>
              <a:defRPr>
                <a:solidFill>
                  <a:srgbClr val="434343"/>
                </a:solidFill>
                <a:latin typeface="Museo Sans 500" panose="02000000000000000000" pitchFamily="50" charset="0"/>
                <a:cs typeface="Helvetica" panose="020B0604020202020204" pitchFamily="34" charset="0"/>
              </a:defRPr>
            </a:lvl3pPr>
            <a:lvl4pPr>
              <a:defRPr>
                <a:solidFill>
                  <a:srgbClr val="434343"/>
                </a:solidFill>
                <a:latin typeface="Museo Sans 500" panose="02000000000000000000" pitchFamily="50" charset="0"/>
                <a:cs typeface="Helvetica" panose="020B0604020202020204" pitchFamily="34" charset="0"/>
              </a:defRPr>
            </a:lvl4pPr>
            <a:lvl5pPr>
              <a:defRPr>
                <a:solidFill>
                  <a:srgbClr val="434343"/>
                </a:solidFill>
                <a:latin typeface="Museo Sans 500" panose="02000000000000000000" pitchFamily="50"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E66D219-4A10-49EC-B8E0-6178966CAB4C}"/>
              </a:ext>
            </a:extLst>
          </p:cNvPr>
          <p:cNvSpPr>
            <a:spLocks noGrp="1"/>
          </p:cNvSpPr>
          <p:nvPr>
            <p:ph type="ftr" sz="quarter" idx="11"/>
          </p:nvPr>
        </p:nvSpPr>
        <p:spPr/>
        <p:txBody>
          <a:bodyPr/>
          <a:lstStyle>
            <a:lvl1pPr>
              <a:defRPr>
                <a:latin typeface="Museo Sans 500" panose="02000000000000000000" pitchFamily="50" charset="0"/>
              </a:defRPr>
            </a:lvl1pPr>
          </a:lstStyle>
          <a:p>
            <a:endParaRPr lang="en-US" dirty="0"/>
          </a:p>
        </p:txBody>
      </p:sp>
      <p:sp>
        <p:nvSpPr>
          <p:cNvPr id="6" name="Slide Number Placeholder 5">
            <a:extLst>
              <a:ext uri="{FF2B5EF4-FFF2-40B4-BE49-F238E27FC236}">
                <a16:creationId xmlns:a16="http://schemas.microsoft.com/office/drawing/2014/main" id="{C940F797-73FF-4245-BD11-A4FED0A87586}"/>
              </a:ext>
            </a:extLst>
          </p:cNvPr>
          <p:cNvSpPr>
            <a:spLocks noGrp="1"/>
          </p:cNvSpPr>
          <p:nvPr>
            <p:ph type="sldNum" sz="quarter" idx="12"/>
          </p:nvPr>
        </p:nvSpPr>
        <p:spPr>
          <a:xfrm>
            <a:off x="11560630" y="84594"/>
            <a:ext cx="513606" cy="365125"/>
          </a:xfrm>
        </p:spPr>
        <p:txBody>
          <a:bodyPr/>
          <a:lstStyle>
            <a:lvl1pPr>
              <a:defRPr sz="1600">
                <a:solidFill>
                  <a:schemeClr val="tx1">
                    <a:lumMod val="50000"/>
                    <a:lumOff val="50000"/>
                  </a:schemeClr>
                </a:solidFill>
                <a:latin typeface="Maven Pro" panose="02000000000000000000" pitchFamily="2" charset="0"/>
                <a:cs typeface="Maven Pro" panose="02000000000000000000" pitchFamily="2" charset="0"/>
              </a:defRPr>
            </a:lvl1pPr>
          </a:lstStyle>
          <a:p>
            <a:fld id="{65DBD1E2-D45E-47D4-8DD8-1285FEA24AE0}" type="slidenum">
              <a:rPr lang="en-US" smtClean="0"/>
              <a:pPr/>
              <a:t>‹#›</a:t>
            </a:fld>
            <a:endParaRPr lang="en-US" dirty="0"/>
          </a:p>
        </p:txBody>
      </p:sp>
      <p:cxnSp>
        <p:nvCxnSpPr>
          <p:cNvPr id="11" name="Straight Connector 10">
            <a:extLst>
              <a:ext uri="{FF2B5EF4-FFF2-40B4-BE49-F238E27FC236}">
                <a16:creationId xmlns:a16="http://schemas.microsoft.com/office/drawing/2014/main" id="{788E7495-B286-4974-B971-27D213F452CC}"/>
              </a:ext>
            </a:extLst>
          </p:cNvPr>
          <p:cNvCxnSpPr/>
          <p:nvPr userDrawn="1"/>
        </p:nvCxnSpPr>
        <p:spPr>
          <a:xfrm>
            <a:off x="11670376" y="449719"/>
            <a:ext cx="40385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AutoShape 2" descr="Image result for utd jindal logo">
            <a:extLst>
              <a:ext uri="{FF2B5EF4-FFF2-40B4-BE49-F238E27FC236}">
                <a16:creationId xmlns:a16="http://schemas.microsoft.com/office/drawing/2014/main" id="{D9370600-D92E-40F6-98F8-7F7D5ADB3CC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0ff2f2_87cd724d1a024828ad2f968b94108b1f_mv2.webp (1034Ã222)">
            <a:extLst>
              <a:ext uri="{FF2B5EF4-FFF2-40B4-BE49-F238E27FC236}">
                <a16:creationId xmlns:a16="http://schemas.microsoft.com/office/drawing/2014/main" id="{4927731D-A0FF-40A0-BDBD-F9EC6EDF3942}"/>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utd school of management logo">
            <a:extLst>
              <a:ext uri="{FF2B5EF4-FFF2-40B4-BE49-F238E27FC236}">
                <a16:creationId xmlns:a16="http://schemas.microsoft.com/office/drawing/2014/main" id="{EE960F0E-F1E3-4A83-BADC-BCE2EE957F9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58353"/>
          <a:stretch/>
        </p:blipFill>
        <p:spPr bwMode="auto">
          <a:xfrm>
            <a:off x="209723" y="6051665"/>
            <a:ext cx="1608320" cy="66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50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386B-7B9D-402E-8EAD-C7301056717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C90694-B360-4759-A7A3-C0DD0292D45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1EE3CE-D2AE-452F-82E7-3ACC69C630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020FEE-E083-4CCD-B89D-9E28FE1CD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134FA-C35F-4C42-88B8-73B9BD25844C}"/>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60062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1B47-876D-4493-BB4B-02B01B57C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2233F7-4E3A-44AE-9BF9-544F183283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D47CB-7CF7-4163-87EF-BBD1E1D736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36297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6570-9580-4559-898B-712968509BC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94397-ED19-4E2A-98B5-512391552C4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D6ACA3-F337-4C00-84BE-BC2D2ED5C9B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C8E544-B007-4E98-9E23-B7640E47F3E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58EE96-BE51-4EF9-B160-8BB322D382A0}"/>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41B764-CAFD-479E-A353-2A124422A6B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F71309E-766B-4FC6-B7D9-2F68675CEE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3C7560-2781-4E66-859D-83C71B91BF89}"/>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6288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60C8-12DE-44C4-8AF5-01A3C5D6FB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A088CD-5860-483E-ACD2-0C9141E7521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FD7550-F5B4-44E1-BDF0-38C30AAED3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D99AE8-4943-43C8-A84C-343C83C31CF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68046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0CAD70-8CB2-4267-ABDA-1BFBF6DECAF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10F5AC8-46BF-44C5-80AC-8ECCA4F38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EB7D7-566E-4EDB-B270-2087F6C0CF8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66842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A853-0831-417B-BFAC-33FC15FF4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1A4BF-DE2F-41E9-926E-115A792DDFD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00CBA-9493-407D-982D-0DFB69D2E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4A576-AE3E-4945-8C08-6D3E8FA875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23DA21F-F34F-4703-B664-820C081DC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ADB16-095F-4824-AD3A-33CCC1F62168}"/>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8432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CA2E-0378-4E99-966F-9B960631D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BBD99-C03F-4C7E-A52D-1A3F824A1B06}"/>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0ED58-EAC6-4666-A4B3-64E848E0E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B9EEB5-58CA-408D-B5DF-8A99763DA5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5E12C2A-8A59-4AB5-833E-769AF2BE6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351B1-842C-4A1F-BF14-7006D1D76801}"/>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5757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84000">
              <a:srgbClr val="F3F3F3"/>
            </a:gs>
            <a:gs pos="94000">
              <a:srgbClr val="F0F0F0"/>
            </a:gs>
            <a:gs pos="100000">
              <a:srgbClr val="E8E8E8"/>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1F1AF-1BB9-4F40-8CCA-6C34C53FC90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D2E95-72BD-47B9-83F6-496ECEAC6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C5D58-3143-4331-B1EF-6CC42079700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6732EC-8E10-4DDB-B347-9B095839FC5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12EE77-3A2F-4B51-B7B2-546E4998DE4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BD1E2-D45E-47D4-8DD8-1285FEA24AE0}" type="slidenum">
              <a:rPr lang="en-US" smtClean="0"/>
              <a:t>‹#›</a:t>
            </a:fld>
            <a:endParaRPr lang="en-US"/>
          </a:p>
        </p:txBody>
      </p:sp>
    </p:spTree>
    <p:extLst>
      <p:ext uri="{BB962C8B-B14F-4D97-AF65-F5344CB8AC3E}">
        <p14:creationId xmlns:p14="http://schemas.microsoft.com/office/powerpoint/2010/main" val="716275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26.png"/><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inear_least_squares_(mathemati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eli.thegreenplace.net/2014/derivation-of-the-normal-equation-for-linear-regress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0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00.png"/><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10.png"/><Relationship Id="rId4" Type="http://schemas.openxmlformats.org/officeDocument/2006/relationships/image" Target="../media/image600.png"/></Relationships>
</file>

<file path=ppt/slides/_rels/slide7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ageron/handson-ml2" TargetMode="External"/><Relationship Id="rId2" Type="http://schemas.openxmlformats.org/officeDocument/2006/relationships/hyperlink" Target="https://www.oreilly.com/library/view/hands-on-machine-learning/978149203263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6836226" y="579556"/>
            <a:ext cx="5146765" cy="3025793"/>
          </a:xfrm>
        </p:spPr>
        <p:txBody>
          <a:bodyPr>
            <a:noAutofit/>
          </a:bodyPr>
          <a:lstStyle/>
          <a:p>
            <a:pPr>
              <a:lnSpc>
                <a:spcPct val="100000"/>
              </a:lnSpc>
              <a:spcBef>
                <a:spcPts val="3000"/>
              </a:spcBef>
            </a:pPr>
            <a:r>
              <a:rPr lang="en-US" sz="4400" b="1" dirty="0">
                <a:solidFill>
                  <a:srgbClr val="F6EDD3"/>
                </a:solidFill>
              </a:rPr>
              <a:t>Applied </a:t>
            </a:r>
            <a:br>
              <a:rPr lang="en-US" sz="4400" b="1" dirty="0">
                <a:solidFill>
                  <a:srgbClr val="F6EDD3"/>
                </a:solidFill>
              </a:rPr>
            </a:br>
            <a:r>
              <a:rPr lang="en-US" sz="4400" b="1" dirty="0">
                <a:solidFill>
                  <a:srgbClr val="F6EDD3"/>
                </a:solidFill>
              </a:rPr>
              <a:t>Machine Learning</a:t>
            </a:r>
            <a:br>
              <a:rPr lang="en-US" sz="4400" dirty="0">
                <a:solidFill>
                  <a:srgbClr val="F6EDD3"/>
                </a:solidFill>
              </a:rPr>
            </a:br>
            <a:r>
              <a:rPr lang="en-US" sz="2800" dirty="0">
                <a:solidFill>
                  <a:srgbClr val="F6EDD3"/>
                </a:solidFill>
              </a:rPr>
              <a:t>(BUAN 6341)</a:t>
            </a:r>
            <a:br>
              <a:rPr lang="en-US" sz="2800" dirty="0">
                <a:solidFill>
                  <a:srgbClr val="F6EDD3"/>
                </a:solidFill>
              </a:rPr>
            </a:br>
            <a:br>
              <a:rPr lang="en-US" sz="1600" dirty="0">
                <a:solidFill>
                  <a:srgbClr val="F6EDD3"/>
                </a:solidFill>
              </a:rPr>
            </a:br>
            <a:r>
              <a:rPr lang="en-US" sz="3200" dirty="0">
                <a:solidFill>
                  <a:srgbClr val="F6EDD3"/>
                </a:solidFill>
              </a:rPr>
              <a:t>Linear Regression/Logistic </a:t>
            </a:r>
            <a:br>
              <a:rPr lang="en-US" sz="3200" dirty="0">
                <a:solidFill>
                  <a:srgbClr val="F6EDD3"/>
                </a:solidFill>
              </a:rPr>
            </a:br>
            <a:r>
              <a:rPr lang="en-US" sz="3200" dirty="0">
                <a:solidFill>
                  <a:srgbClr val="F6EDD3"/>
                </a:solidFill>
              </a:rPr>
              <a:t>Regression</a:t>
            </a:r>
            <a:endParaRPr lang="en-US" sz="3600" dirty="0">
              <a:solidFill>
                <a:srgbClr val="F6EDD3"/>
              </a:solidFill>
            </a:endParaRPr>
          </a:p>
        </p:txBody>
      </p:sp>
      <p:sp>
        <p:nvSpPr>
          <p:cNvPr id="6" name="Subtitle 2"/>
          <p:cNvSpPr>
            <a:spLocks noGrp="1"/>
          </p:cNvSpPr>
          <p:nvPr>
            <p:ph type="subTitle" idx="1"/>
          </p:nvPr>
        </p:nvSpPr>
        <p:spPr>
          <a:xfrm>
            <a:off x="6300648" y="4824285"/>
            <a:ext cx="6217920" cy="1655762"/>
          </a:xfrm>
        </p:spPr>
        <p:txBody>
          <a:bodyPr>
            <a:normAutofit/>
          </a:bodyPr>
          <a:lstStyle/>
          <a:p>
            <a:r>
              <a:rPr lang="en-US" sz="3500" dirty="0">
                <a:solidFill>
                  <a:srgbClr val="F6EDD3"/>
                </a:solidFill>
              </a:rPr>
              <a:t>Harpreet Singh</a:t>
            </a:r>
            <a:endParaRPr lang="en-US" dirty="0">
              <a:solidFill>
                <a:srgbClr val="F6EDD3"/>
              </a:solidFill>
            </a:endParaRPr>
          </a:p>
          <a:p>
            <a:r>
              <a:rPr lang="en-US" dirty="0">
                <a:solidFill>
                  <a:srgbClr val="F6EDD3"/>
                </a:solidFill>
              </a:rPr>
              <a:t>Fall 2021</a:t>
            </a:r>
          </a:p>
          <a:p>
            <a:endParaRPr lang="en-US" dirty="0">
              <a:solidFill>
                <a:srgbClr val="F6EDD3"/>
              </a:solidFill>
            </a:endParaRPr>
          </a:p>
        </p:txBody>
      </p:sp>
    </p:spTree>
    <p:extLst>
      <p:ext uri="{BB962C8B-B14F-4D97-AF65-F5344CB8AC3E}">
        <p14:creationId xmlns:p14="http://schemas.microsoft.com/office/powerpoint/2010/main" val="321903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p:txBody>
          <a:bodyPr/>
          <a:lstStyle/>
          <a:p>
            <a:r>
              <a:rPr lang="en-US" dirty="0">
                <a:cs typeface="Calibri Light"/>
              </a:rPr>
              <a:t>Cost Function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12263-477F-474B-9304-F7358CDC9D43}"/>
                  </a:ext>
                </a:extLst>
              </p:cNvPr>
              <p:cNvSpPr>
                <a:spLocks noGrp="1"/>
              </p:cNvSpPr>
              <p:nvPr>
                <p:ph idx="1"/>
              </p:nvPr>
            </p:nvSpPr>
            <p:spPr>
              <a:xfrm>
                <a:off x="838199" y="1534886"/>
                <a:ext cx="9516035" cy="4642077"/>
              </a:xfrm>
            </p:spPr>
            <p:txBody>
              <a:bodyPr vert="horz" lIns="91440" tIns="45720" rIns="91440" bIns="45720" rtlCol="0" anchor="t">
                <a:norm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0</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Let us assume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r>
                      <a:rPr lang="en-US" b="0" i="1" smtClean="0">
                        <a:latin typeface="Cambria Math" panose="02040503050406030204" pitchFamily="18" charset="0"/>
                        <a:cs typeface="Times New Roman" panose="02020603050405020304" pitchFamily="18" charset="0"/>
                      </a:rPr>
                      <m:t>=0</m:t>
                    </m:r>
                  </m:oMath>
                </a14:m>
                <a:endParaRPr lang="en-US" b="0" dirty="0">
                  <a:latin typeface="Times New Roman" panose="02020603050405020304" pitchFamily="18" charset="0"/>
                  <a:cs typeface="Times New Roman" panose="02020603050405020304" pitchFamily="18" charset="0"/>
                </a:endParaRP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Cost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Goal : Find value of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that minimizes </a:t>
                </a:r>
                <a14:m>
                  <m:oMath xmlns:m="http://schemas.openxmlformats.org/officeDocument/2006/math">
                    <m:r>
                      <a:rPr lang="en-US" b="0" i="1" smtClean="0">
                        <a:latin typeface="Cambria Math" panose="02040503050406030204" pitchFamily="18" charset="0"/>
                        <a:cs typeface="Times New Roman" panose="02020603050405020304" pitchFamily="18" charset="0"/>
                      </a:rPr>
                      <m:t>𝐽</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C12263-477F-474B-9304-F7358CDC9D43}"/>
                  </a:ext>
                </a:extLst>
              </p:cNvPr>
              <p:cNvSpPr>
                <a:spLocks noGrp="1" noRot="1" noChangeAspect="1" noMove="1" noResize="1" noEditPoints="1" noAdjustHandles="1" noChangeArrowheads="1" noChangeShapeType="1" noTextEdit="1"/>
              </p:cNvSpPr>
              <p:nvPr>
                <p:ph idx="1"/>
              </p:nvPr>
            </p:nvSpPr>
            <p:spPr>
              <a:xfrm>
                <a:off x="838199" y="1534886"/>
                <a:ext cx="9516035" cy="4642077"/>
              </a:xfrm>
              <a:blipFill>
                <a:blip r:embed="rId4"/>
                <a:stretch>
                  <a:fillRect l="-1280" t="-1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243434" y="3781264"/>
                <a:ext cx="3626955"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243434" y="3781264"/>
                <a:ext cx="3626955" cy="848566"/>
              </a:xfrm>
              <a:prstGeom prst="rect">
                <a:avLst/>
              </a:prstGeom>
              <a:blipFill>
                <a:blip r:embed="rId5"/>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4030276191"/>
              </p:ext>
            </p:extLst>
          </p:nvPr>
        </p:nvGraphicFramePr>
        <p:xfrm>
          <a:off x="8111677" y="1181483"/>
          <a:ext cx="3190838" cy="1463040"/>
        </p:xfrm>
        <a:graphic>
          <a:graphicData uri="http://schemas.openxmlformats.org/drawingml/2006/table">
            <a:tbl>
              <a:tblPr firstRow="1" bandRow="1">
                <a:tableStyleId>{5C22544A-7EE6-4342-B048-85BDC9FD1C3A}</a:tableStyleId>
              </a:tblPr>
              <a:tblGrid>
                <a:gridCol w="1595419">
                  <a:extLst>
                    <a:ext uri="{9D8B030D-6E8A-4147-A177-3AD203B41FA5}">
                      <a16:colId xmlns:a16="http://schemas.microsoft.com/office/drawing/2014/main" val="1909055911"/>
                    </a:ext>
                  </a:extLst>
                </a:gridCol>
                <a:gridCol w="1595419">
                  <a:extLst>
                    <a:ext uri="{9D8B030D-6E8A-4147-A177-3AD203B41FA5}">
                      <a16:colId xmlns:a16="http://schemas.microsoft.com/office/drawing/2014/main" val="3237450189"/>
                    </a:ext>
                  </a:extLst>
                </a:gridCol>
              </a:tblGrid>
              <a:tr h="335528">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3788212362"/>
                  </a:ext>
                </a:extLst>
              </a:tr>
              <a:tr h="335528">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01593119"/>
                  </a:ext>
                </a:extLst>
              </a:tr>
              <a:tr h="335528">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3014120373"/>
                  </a:ext>
                </a:extLst>
              </a:tr>
              <a:tr h="335528">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741020823"/>
                  </a:ext>
                </a:extLst>
              </a:tr>
            </a:tbl>
          </a:graphicData>
        </a:graphic>
      </p:graphicFrame>
      <p:graphicFrame>
        <p:nvGraphicFramePr>
          <p:cNvPr id="5" name="Object 4"/>
          <p:cNvGraphicFramePr>
            <a:graphicFrameLocks noChangeAspect="1"/>
          </p:cNvGraphicFramePr>
          <p:nvPr/>
        </p:nvGraphicFramePr>
        <p:xfrm>
          <a:off x="4800600" y="30861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5" name="Object 4"/>
                      <p:cNvPicPr/>
                      <p:nvPr/>
                    </p:nvPicPr>
                    <p:blipFill>
                      <a:blip r:embed="rId7"/>
                      <a:stretch>
                        <a:fillRect/>
                      </a:stretch>
                    </p:blipFill>
                    <p:spPr>
                      <a:xfrm>
                        <a:off x="4800600" y="3086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401876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FEF4-CB3B-41C1-86D4-4BDD46F11F30}"/>
              </a:ext>
            </a:extLst>
          </p:cNvPr>
          <p:cNvSpPr>
            <a:spLocks noGrp="1"/>
          </p:cNvSpPr>
          <p:nvPr>
            <p:ph type="title"/>
          </p:nvPr>
        </p:nvSpPr>
        <p:spPr>
          <a:xfrm>
            <a:off x="0" y="0"/>
            <a:ext cx="12192000" cy="1096280"/>
          </a:xfrm>
        </p:spPr>
        <p:txBody>
          <a:bodyPr/>
          <a:lstStyle/>
          <a:p>
            <a:r>
              <a:rPr lang="en-US" dirty="0"/>
              <a:t>Linear Regression- Matrix Notation</a:t>
            </a:r>
          </a:p>
        </p:txBody>
      </p:sp>
      <p:sp>
        <p:nvSpPr>
          <p:cNvPr id="4" name="Slide Number Placeholder 3">
            <a:extLst>
              <a:ext uri="{FF2B5EF4-FFF2-40B4-BE49-F238E27FC236}">
                <a16:creationId xmlns:a16="http://schemas.microsoft.com/office/drawing/2014/main" id="{96816283-86F0-45DB-B4EE-BA70BE7D8F01}"/>
              </a:ext>
            </a:extLst>
          </p:cNvPr>
          <p:cNvSpPr>
            <a:spLocks noGrp="1"/>
          </p:cNvSpPr>
          <p:nvPr>
            <p:ph type="sldNum" sz="quarter" idx="12"/>
          </p:nvPr>
        </p:nvSpPr>
        <p:spPr/>
        <p:txBody>
          <a:bodyPr/>
          <a:lstStyle/>
          <a:p>
            <a:fld id="{65DBD1E2-D45E-47D4-8DD8-1285FEA24AE0}" type="slidenum">
              <a:rPr lang="en-US" smtClean="0"/>
              <a:pPr/>
              <a:t>11</a:t>
            </a:fld>
            <a:endParaRPr lang="en-US" dirty="0"/>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30FC702-4DE3-484C-8552-A31F599D152D}"/>
                  </a:ext>
                </a:extLst>
              </p:cNvPr>
              <p:cNvSpPr>
                <a:spLocks noGrp="1"/>
              </p:cNvSpPr>
              <p:nvPr>
                <p:ph idx="1"/>
              </p:nvPr>
            </p:nvSpPr>
            <p:spPr>
              <a:xfrm>
                <a:off x="913504" y="1363436"/>
                <a:ext cx="10515600" cy="4671603"/>
              </a:xfrm>
            </p:spPr>
            <p:txBody>
              <a:bodyPr vert="horz" lIns="91440" tIns="45720" rIns="91440" bIns="45720" rtlCol="0" anchor="t">
                <a:normAutofit fontScale="70000" lnSpcReduction="20000"/>
              </a:bodyPr>
              <a:lstStyle/>
              <a:p>
                <a:pPr marL="0" indent="0">
                  <a:buNone/>
                </a:pPr>
                <a:r>
                  <a:rPr lang="en-US" sz="1800" dirty="0">
                    <a:latin typeface="Times New Roman" panose="02020603050405020304" pitchFamily="18" charset="0"/>
                    <a:cs typeface="Times New Roman" panose="02020603050405020304" pitchFamily="18" charset="0"/>
                  </a:rPr>
                  <a:t>Linear regression makes a prediction by simply computing a weighted sum of the input features, plus a constant called bias term.</a:t>
                </a:r>
              </a:p>
              <a:p>
                <a:endParaRPr 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sz="1800" i="1">
                              <a:latin typeface="Cambria Math" panose="02040503050406030204" pitchFamily="18" charset="0"/>
                              <a:cs typeface="Calibri"/>
                            </a:rPr>
                          </m:ctrlPr>
                        </m:accPr>
                        <m:e>
                          <m:r>
                            <a:rPr lang="en-US" sz="1800" i="1">
                              <a:latin typeface="Cambria Math" panose="02040503050406030204" pitchFamily="18" charset="0"/>
                              <a:cs typeface="Calibri"/>
                            </a:rPr>
                            <m:t>𝑦</m:t>
                          </m:r>
                        </m:e>
                      </m:acc>
                      <m:r>
                        <a:rPr lang="en-US" sz="1800" i="1">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h</m:t>
                          </m:r>
                        </m:e>
                        <m:sub>
                          <m:r>
                            <a:rPr lang="en-US" sz="1800" b="0" i="1" smtClean="0">
                              <a:latin typeface="Cambria Math" panose="02040503050406030204" pitchFamily="18" charset="0"/>
                              <a:cs typeface="Calibri"/>
                            </a:rPr>
                            <m:t>𝜃</m:t>
                          </m:r>
                        </m:sub>
                      </m:sSub>
                      <m:d>
                        <m:dPr>
                          <m:ctrlPr>
                            <a:rPr lang="en-US" sz="1800" b="0" i="1" smtClean="0">
                              <a:latin typeface="Cambria Math" panose="02040503050406030204" pitchFamily="18" charset="0"/>
                              <a:cs typeface="Calibri"/>
                            </a:rPr>
                          </m:ctrlPr>
                        </m:dPr>
                        <m:e>
                          <m:r>
                            <a:rPr lang="en-US" sz="1800" b="0" i="1" smtClean="0">
                              <a:latin typeface="Cambria Math" panose="02040503050406030204" pitchFamily="18" charset="0"/>
                              <a:cs typeface="Calibri"/>
                            </a:rPr>
                            <m:t>𝑥</m:t>
                          </m:r>
                        </m:e>
                      </m:d>
                      <m:r>
                        <a:rPr lang="en-US" sz="1800" b="0" i="1" smtClean="0">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0</m:t>
                          </m:r>
                        </m:sub>
                      </m:sSub>
                      <m:r>
                        <a:rPr lang="en-US" sz="1800" b="0" i="1" smtClean="0">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1</m:t>
                          </m:r>
                        </m:sub>
                      </m:sSub>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1</m:t>
                          </m:r>
                        </m:sub>
                      </m:sSub>
                      <m:r>
                        <a:rPr lang="en-US" sz="1800" b="0" i="1" smtClean="0">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2</m:t>
                          </m:r>
                        </m:sub>
                      </m:sSub>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2</m:t>
                          </m:r>
                        </m:sub>
                      </m:sSub>
                      <m:r>
                        <a:rPr lang="en-US" sz="1800" b="0" i="1" smtClean="0">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3</m:t>
                          </m:r>
                        </m:sub>
                      </m:sSub>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3</m:t>
                          </m:r>
                        </m:sub>
                      </m:sSub>
                      <m:r>
                        <a:rPr lang="en-US" sz="1800" b="0" i="1" smtClean="0">
                          <a:latin typeface="Cambria Math" panose="02040503050406030204" pitchFamily="18" charset="0"/>
                          <a:cs typeface="Calibri"/>
                        </a:rPr>
                        <m:t>+…+</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𝑛</m:t>
                          </m:r>
                        </m:sub>
                      </m:sSub>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𝑛</m:t>
                          </m:r>
                        </m:sub>
                      </m:sSub>
                    </m:oMath>
                  </m:oMathPara>
                </a14:m>
                <a:endParaRPr lang="en-US" sz="1800" b="0" dirty="0">
                  <a:cs typeface="Calibri"/>
                </a:endParaRPr>
              </a:p>
              <a:p>
                <a:pPr marL="0" indent="0">
                  <a:buNone/>
                </a:pPr>
                <a:endParaRPr lang="en-US" sz="1800" b="0" dirty="0">
                  <a:cs typeface="Calibri"/>
                </a:endParaRPr>
              </a:p>
              <a:p>
                <a:pPr marL="0" indent="0">
                  <a:buNone/>
                  <a:tabLst>
                    <a:tab pos="0" algn="l"/>
                  </a:tabLst>
                </a:pPr>
                <a14:m>
                  <m:oMathPara xmlns:m="http://schemas.openxmlformats.org/officeDocument/2006/math">
                    <m:oMathParaPr>
                      <m:jc m:val="left"/>
                    </m:oMathParaPr>
                    <m:oMath xmlns:m="http://schemas.openxmlformats.org/officeDocument/2006/math">
                      <m:acc>
                        <m:accPr>
                          <m:chr m:val="̂"/>
                          <m:ctrlPr>
                            <a:rPr lang="en-US" sz="1800" i="1">
                              <a:latin typeface="Cambria Math" panose="02040503050406030204" pitchFamily="18" charset="0"/>
                              <a:cs typeface="Calibri"/>
                            </a:rPr>
                          </m:ctrlPr>
                        </m:accPr>
                        <m:e>
                          <m:r>
                            <a:rPr lang="en-US" sz="1800" i="1">
                              <a:latin typeface="Cambria Math" panose="02040503050406030204" pitchFamily="18" charset="0"/>
                              <a:cs typeface="Calibri"/>
                            </a:rPr>
                            <m:t>𝑦</m:t>
                          </m:r>
                        </m:e>
                      </m:acc>
                      <m:r>
                        <a:rPr lang="en-US" sz="1800" i="1">
                          <a:latin typeface="Cambria Math" panose="02040503050406030204" pitchFamily="18" charset="0"/>
                          <a:cs typeface="Calibri"/>
                        </a:rPr>
                        <m:t>=</m:t>
                      </m:r>
                      <m:sSub>
                        <m:sSubPr>
                          <m:ctrlPr>
                            <a:rPr lang="en-US" sz="1800" i="1">
                              <a:latin typeface="Cambria Math" panose="02040503050406030204" pitchFamily="18" charset="0"/>
                              <a:cs typeface="Calibri"/>
                            </a:rPr>
                          </m:ctrlPr>
                        </m:sSubPr>
                        <m:e>
                          <m:r>
                            <a:rPr lang="en-US" sz="1800" i="1">
                              <a:latin typeface="Cambria Math" panose="02040503050406030204" pitchFamily="18" charset="0"/>
                              <a:cs typeface="Calibri"/>
                            </a:rPr>
                            <m:t>h</m:t>
                          </m:r>
                        </m:e>
                        <m:sub>
                          <m:r>
                            <a:rPr lang="en-US" sz="1800" i="1">
                              <a:latin typeface="Cambria Math" panose="02040503050406030204" pitchFamily="18" charset="0"/>
                              <a:cs typeface="Calibri"/>
                            </a:rPr>
                            <m:t>𝜃</m:t>
                          </m:r>
                        </m:sub>
                      </m:sSub>
                      <m:d>
                        <m:dPr>
                          <m:ctrlPr>
                            <a:rPr lang="en-US" sz="1800" i="1">
                              <a:latin typeface="Cambria Math" panose="02040503050406030204" pitchFamily="18" charset="0"/>
                              <a:cs typeface="Calibri"/>
                            </a:rPr>
                          </m:ctrlPr>
                        </m:dPr>
                        <m:e>
                          <m:r>
                            <a:rPr lang="en-US" sz="1800" i="1">
                              <a:latin typeface="Cambria Math" panose="02040503050406030204" pitchFamily="18" charset="0"/>
                              <a:cs typeface="Calibri"/>
                            </a:rPr>
                            <m:t>𝑥</m:t>
                          </m:r>
                        </m:e>
                      </m:d>
                      <m:r>
                        <a:rPr lang="en-US" sz="1800" i="1">
                          <a:latin typeface="Cambria Math" panose="02040503050406030204" pitchFamily="18" charset="0"/>
                          <a:cs typeface="Calibri"/>
                        </a:rPr>
                        <m:t>=</m:t>
                      </m:r>
                      <m:d>
                        <m:dPr>
                          <m:begChr m:val="⌊"/>
                          <m:endChr m:val="⌋"/>
                          <m:ctrlPr>
                            <a:rPr lang="en-US" sz="1800" i="1" smtClean="0">
                              <a:latin typeface="Cambria Math" panose="02040503050406030204" pitchFamily="18" charset="0"/>
                              <a:cs typeface="Calibri"/>
                            </a:rPr>
                          </m:ctrlPr>
                        </m:dPr>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0</m:t>
                              </m:r>
                            </m:sub>
                          </m:sSub>
                          <m:r>
                            <a:rPr lang="en-US" sz="1800" b="0" i="1" smtClean="0">
                              <a:latin typeface="Cambria Math" panose="02040503050406030204" pitchFamily="18" charset="0"/>
                              <a:cs typeface="Calibri"/>
                            </a:rPr>
                            <m:t> </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1</m:t>
                              </m:r>
                            </m:sub>
                          </m:sSub>
                          <m:r>
                            <a:rPr lang="en-US" sz="1800" b="0" i="1" smtClean="0">
                              <a:latin typeface="Cambria Math" panose="02040503050406030204" pitchFamily="18" charset="0"/>
                              <a:cs typeface="Calibri"/>
                            </a:rPr>
                            <m:t>   …    </m:t>
                          </m:r>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𝑛</m:t>
                              </m:r>
                            </m:sub>
                          </m:sSub>
                        </m:e>
                      </m:d>
                      <m:d>
                        <m:dPr>
                          <m:begChr m:val="["/>
                          <m:endChr m:val="]"/>
                          <m:ctrlPr>
                            <a:rPr lang="en-US" sz="1800" i="1" smtClean="0">
                              <a:latin typeface="Cambria Math" panose="02040503050406030204" pitchFamily="18" charset="0"/>
                              <a:cs typeface="Calibri"/>
                            </a:rPr>
                          </m:ctrlPr>
                        </m:dPr>
                        <m:e>
                          <m:eqArr>
                            <m:eqArrPr>
                              <m:ctrlPr>
                                <a:rPr lang="en-US" sz="1800" b="0" i="1" smtClean="0">
                                  <a:latin typeface="Cambria Math" panose="02040503050406030204" pitchFamily="18" charset="0"/>
                                  <a:cs typeface="Calibri"/>
                                </a:rPr>
                              </m:ctrlPr>
                            </m:eqArrPr>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0</m:t>
                                  </m:r>
                                </m:sub>
                              </m:sSub>
                            </m:e>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1</m:t>
                                  </m:r>
                                </m:sub>
                              </m:sSub>
                            </m:e>
                            <m:e>
                              <m:r>
                                <a:rPr lang="en-US" sz="1800" b="0" i="1" smtClean="0">
                                  <a:latin typeface="Cambria Math" panose="02040503050406030204" pitchFamily="18" charset="0"/>
                                  <a:cs typeface="Calibri"/>
                                </a:rPr>
                                <m:t>⋮</m:t>
                              </m:r>
                            </m:e>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𝑛</m:t>
                                  </m:r>
                                </m:sub>
                              </m:sSub>
                            </m:e>
                          </m:eqArr>
                        </m:e>
                      </m:d>
                      <m:sSup>
                        <m:sSupPr>
                          <m:ctrlPr>
                            <a:rPr lang="en-US" sz="1800" b="0" i="1" smtClean="0">
                              <a:latin typeface="Cambria Math" panose="02040503050406030204" pitchFamily="18" charset="0"/>
                              <a:cs typeface="Calibri"/>
                            </a:rPr>
                          </m:ctrlPr>
                        </m:sSupPr>
                        <m:e>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𝜃</m:t>
                          </m:r>
                        </m:e>
                        <m:sup>
                          <m:r>
                            <a:rPr lang="en-US" sz="1800" b="0" i="1" smtClean="0">
                              <a:latin typeface="Cambria Math" panose="02040503050406030204" pitchFamily="18" charset="0"/>
                              <a:cs typeface="Calibri"/>
                            </a:rPr>
                            <m:t>𝑇</m:t>
                          </m:r>
                        </m:sup>
                      </m:sSup>
                      <m:r>
                        <a:rPr lang="en-US" sz="1800" b="0" i="1" smtClean="0">
                          <a:latin typeface="Cambria Math" panose="02040503050406030204" pitchFamily="18" charset="0"/>
                          <a:cs typeface="Calibri"/>
                        </a:rPr>
                        <m:t>𝑥</m:t>
                      </m:r>
                    </m:oMath>
                  </m:oMathPara>
                </a14:m>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training examples are stored in X row-wise, like such:</a:t>
                </a:r>
              </a:p>
              <a:p>
                <a:endParaRPr 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cs typeface="Calibri"/>
                        </a:rPr>
                        <m:t>𝑋</m:t>
                      </m:r>
                      <m:r>
                        <a:rPr lang="en-US" sz="1800" b="0" i="1" smtClean="0">
                          <a:latin typeface="Cambria Math" panose="02040503050406030204" pitchFamily="18" charset="0"/>
                          <a:cs typeface="Calibri"/>
                        </a:rPr>
                        <m:t>=</m:t>
                      </m:r>
                      <m:d>
                        <m:dPr>
                          <m:begChr m:val="["/>
                          <m:endChr m:val="]"/>
                          <m:ctrlPr>
                            <a:rPr lang="en-US" sz="1800" b="0" i="1" smtClean="0">
                              <a:latin typeface="Cambria Math" panose="02040503050406030204" pitchFamily="18" charset="0"/>
                              <a:cs typeface="Calibri"/>
                            </a:rPr>
                          </m:ctrlPr>
                        </m:dPr>
                        <m:e>
                          <m:m>
                            <m:mPr>
                              <m:mcs>
                                <m:mc>
                                  <m:mcPr>
                                    <m:count m:val="2"/>
                                    <m:mcJc m:val="center"/>
                                  </m:mcPr>
                                </m:mc>
                              </m:mcs>
                              <m:ctrlPr>
                                <a:rPr lang="en-US" sz="1800" b="0" i="1" smtClean="0">
                                  <a:latin typeface="Cambria Math" panose="02040503050406030204" pitchFamily="18" charset="0"/>
                                  <a:cs typeface="Calibri"/>
                                </a:rPr>
                              </m:ctrlPr>
                            </m:mPr>
                            <m:mr>
                              <m:e>
                                <m:sSubSup>
                                  <m:sSubSupPr>
                                    <m:ctrlPr>
                                      <a:rPr lang="en-US" sz="1800" b="0" i="1" smtClean="0">
                                        <a:latin typeface="Cambria Math" panose="02040503050406030204" pitchFamily="18" charset="0"/>
                                        <a:cs typeface="Calibri"/>
                                      </a:rPr>
                                    </m:ctrlPr>
                                  </m:sSubSupPr>
                                  <m:e>
                                    <m:r>
                                      <m:rPr>
                                        <m:brk m:alnAt="7"/>
                                      </m:rPr>
                                      <a:rPr lang="en-US" sz="1800" b="0" i="1" smtClean="0">
                                        <a:latin typeface="Cambria Math" panose="02040503050406030204" pitchFamily="18" charset="0"/>
                                        <a:cs typeface="Calibri"/>
                                      </a:rPr>
                                      <m:t>𝑥</m:t>
                                    </m:r>
                                  </m:e>
                                  <m:sub>
                                    <m:r>
                                      <m:rPr>
                                        <m:brk m:alnAt="7"/>
                                      </m:rPr>
                                      <a:rPr lang="en-US" sz="1800" b="0" i="1" smtClean="0">
                                        <a:latin typeface="Cambria Math" panose="02040503050406030204" pitchFamily="18" charset="0"/>
                                        <a:cs typeface="Calibri"/>
                                      </a:rPr>
                                      <m:t>0</m:t>
                                    </m:r>
                                  </m:sub>
                                  <m:sup>
                                    <m:r>
                                      <a:rPr lang="en-US" sz="1800" b="0" i="1" smtClean="0">
                                        <a:latin typeface="Cambria Math" panose="02040503050406030204" pitchFamily="18" charset="0"/>
                                        <a:cs typeface="Calibri"/>
                                      </a:rPr>
                                      <m:t>(</m:t>
                                    </m:r>
                                    <m:r>
                                      <m:rPr>
                                        <m:brk m:alnAt="7"/>
                                      </m:rPr>
                                      <a:rPr lang="en-US" sz="1800" b="0" i="1" smtClean="0">
                                        <a:latin typeface="Cambria Math" panose="02040503050406030204" pitchFamily="18" charset="0"/>
                                        <a:cs typeface="Calibri"/>
                                      </a:rPr>
                                      <m:t>1</m:t>
                                    </m:r>
                                    <m:r>
                                      <a:rPr lang="en-US" sz="1800" b="0" i="1" smtClean="0">
                                        <a:latin typeface="Cambria Math" panose="02040503050406030204" pitchFamily="18" charset="0"/>
                                        <a:cs typeface="Calibri"/>
                                      </a:rPr>
                                      <m:t>)</m:t>
                                    </m:r>
                                  </m:sup>
                                </m:sSubSup>
                              </m:e>
                              <m:e>
                                <m:sSubSup>
                                  <m:sSubSupPr>
                                    <m:ctrlPr>
                                      <a:rPr lang="en-US" sz="1800" b="0" i="1" smtClean="0">
                                        <a:latin typeface="Cambria Math" panose="02040503050406030204" pitchFamily="18" charset="0"/>
                                        <a:cs typeface="Calibri"/>
                                      </a:rPr>
                                    </m:ctrlPr>
                                  </m:sSubSup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1</m:t>
                                    </m:r>
                                  </m:sub>
                                  <m:sup>
                                    <m:r>
                                      <a:rPr lang="en-US" sz="1800" b="0" i="1" smtClean="0">
                                        <a:latin typeface="Cambria Math" panose="02040503050406030204" pitchFamily="18" charset="0"/>
                                        <a:cs typeface="Calibri"/>
                                      </a:rPr>
                                      <m:t>(1)</m:t>
                                    </m:r>
                                  </m:sup>
                                </m:sSubSup>
                              </m:e>
                            </m:mr>
                            <m:mr>
                              <m:e>
                                <m:eqArr>
                                  <m:eqArrPr>
                                    <m:ctrlPr>
                                      <a:rPr lang="en-US" sz="1800" b="0" i="1" smtClean="0">
                                        <a:latin typeface="Cambria Math" panose="02040503050406030204" pitchFamily="18" charset="0"/>
                                        <a:cs typeface="Calibri"/>
                                      </a:rPr>
                                    </m:ctrlPr>
                                  </m:eqArrPr>
                                  <m:e>
                                    <m:sSubSup>
                                      <m:sSubSupPr>
                                        <m:ctrlPr>
                                          <a:rPr lang="en-US" sz="1800" b="0" i="1" smtClean="0">
                                            <a:latin typeface="Cambria Math" panose="02040503050406030204" pitchFamily="18" charset="0"/>
                                            <a:cs typeface="Calibri"/>
                                          </a:rPr>
                                        </m:ctrlPr>
                                      </m:sSubSup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0</m:t>
                                        </m:r>
                                      </m:sub>
                                      <m:sup>
                                        <m:r>
                                          <a:rPr lang="en-US" sz="1800" b="0" i="1" smtClean="0">
                                            <a:latin typeface="Cambria Math" panose="02040503050406030204" pitchFamily="18" charset="0"/>
                                            <a:cs typeface="Calibri"/>
                                          </a:rPr>
                                          <m:t>(2)</m:t>
                                        </m:r>
                                      </m:sup>
                                    </m:sSubSup>
                                  </m:e>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up>
                                        <m:r>
                                          <a:rPr lang="en-US" sz="1800" b="0" i="1" smtClean="0">
                                            <a:latin typeface="Cambria Math" panose="02040503050406030204" pitchFamily="18" charset="0"/>
                                          </a:rPr>
                                          <m:t>(3)</m:t>
                                        </m:r>
                                      </m:sup>
                                    </m:sSubSup>
                                  </m:e>
                                </m:eqArr>
                              </m:e>
                              <m:e>
                                <m:eqArr>
                                  <m:eqArrPr>
                                    <m:ctrlPr>
                                      <a:rPr lang="en-US" sz="1800" b="0" i="1" smtClean="0">
                                        <a:latin typeface="Cambria Math" panose="02040503050406030204" pitchFamily="18" charset="0"/>
                                        <a:cs typeface="Calibri"/>
                                      </a:rPr>
                                    </m:ctrlPr>
                                  </m:eqArrPr>
                                  <m:e>
                                    <m:sSubSup>
                                      <m:sSubSupPr>
                                        <m:ctrlPr>
                                          <a:rPr lang="en-US" sz="1800" b="0" i="1" smtClean="0">
                                            <a:latin typeface="Cambria Math" panose="02040503050406030204" pitchFamily="18" charset="0"/>
                                            <a:cs typeface="Calibri"/>
                                          </a:rPr>
                                        </m:ctrlPr>
                                      </m:sSubSup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1</m:t>
                                        </m:r>
                                      </m:sub>
                                      <m:sup>
                                        <m:r>
                                          <a:rPr lang="en-US" sz="1800" b="0" i="1" smtClean="0">
                                            <a:latin typeface="Cambria Math" panose="02040503050406030204" pitchFamily="18" charset="0"/>
                                            <a:cs typeface="Calibri"/>
                                          </a:rPr>
                                          <m:t>(2)</m:t>
                                        </m:r>
                                      </m:sup>
                                    </m:sSubSup>
                                  </m:e>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(3)</m:t>
                                        </m:r>
                                      </m:sup>
                                    </m:sSubSup>
                                  </m:e>
                                </m:eqArr>
                              </m:e>
                            </m:mr>
                          </m:m>
                        </m:e>
                      </m:d>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𝜃</m:t>
                      </m:r>
                      <m:r>
                        <a:rPr lang="en-US" sz="1800" b="0" i="1" smtClean="0">
                          <a:latin typeface="Cambria Math" panose="02040503050406030204" pitchFamily="18" charset="0"/>
                          <a:cs typeface="Calibri"/>
                        </a:rPr>
                        <m:t>=</m:t>
                      </m:r>
                      <m:d>
                        <m:dPr>
                          <m:begChr m:val="["/>
                          <m:endChr m:val="]"/>
                          <m:ctrlPr>
                            <a:rPr lang="en-US" sz="1800" b="0" i="1" smtClean="0">
                              <a:latin typeface="Cambria Math" panose="02040503050406030204" pitchFamily="18" charset="0"/>
                              <a:cs typeface="Calibri"/>
                            </a:rPr>
                          </m:ctrlPr>
                        </m:dPr>
                        <m:e>
                          <m:eqArr>
                            <m:eqArrPr>
                              <m:ctrlPr>
                                <a:rPr lang="en-US" sz="1800" b="0" i="1" smtClean="0">
                                  <a:latin typeface="Cambria Math" panose="02040503050406030204" pitchFamily="18" charset="0"/>
                                  <a:cs typeface="Calibri"/>
                                </a:rPr>
                              </m:ctrlPr>
                            </m:eqArrPr>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0</m:t>
                                  </m:r>
                                </m:sub>
                              </m:sSub>
                            </m:e>
                            <m:e>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𝜃</m:t>
                                  </m:r>
                                </m:e>
                                <m:sub>
                                  <m:r>
                                    <a:rPr lang="en-US" sz="1800" b="0" i="1" smtClean="0">
                                      <a:latin typeface="Cambria Math" panose="02040503050406030204" pitchFamily="18" charset="0"/>
                                      <a:cs typeface="Calibri"/>
                                    </a:rPr>
                                    <m:t>1</m:t>
                                  </m:r>
                                </m:sub>
                              </m:sSub>
                            </m:e>
                          </m:eqArr>
                        </m:e>
                      </m:d>
                    </m:oMath>
                  </m:oMathPara>
                </a14:m>
                <a:endParaRPr lang="en-US" sz="1800" b="0" dirty="0">
                  <a:cs typeface="Calibri"/>
                </a:endParaRPr>
              </a:p>
              <a:p>
                <a:pPr marL="0" indent="0">
                  <a:buNone/>
                </a:pPr>
                <a:r>
                  <a:rPr lang="en-US" sz="1800" dirty="0">
                    <a:latin typeface="Times New Roman" panose="02020603050405020304" pitchFamily="18" charset="0"/>
                    <a:cs typeface="Times New Roman" panose="02020603050405020304" pitchFamily="18" charset="0"/>
                  </a:rPr>
                  <a:t>We will set </a:t>
                </a:r>
                <a14:m>
                  <m:oMath xmlns:m="http://schemas.openxmlformats.org/officeDocument/2006/math">
                    <m:sSubSup>
                      <m:sSubSupPr>
                        <m:ctrlPr>
                          <a:rPr lang="en-US" sz="1800" b="0" i="1" smtClean="0">
                            <a:latin typeface="Cambria Math" panose="02040503050406030204" pitchFamily="18" charset="0"/>
                            <a:cs typeface="Calibri"/>
                          </a:rPr>
                        </m:ctrlPr>
                      </m:sSubSupPr>
                      <m:e>
                        <m:r>
                          <a:rPr lang="en-US" sz="1800" b="0" i="1" smtClean="0">
                            <a:latin typeface="Cambria Math" panose="02040503050406030204" pitchFamily="18" charset="0"/>
                            <a:cs typeface="Calibri"/>
                          </a:rPr>
                          <m:t>𝑥</m:t>
                        </m:r>
                      </m:e>
                      <m:sub>
                        <m:r>
                          <a:rPr lang="en-US" sz="1800" b="0" i="1" smtClean="0">
                            <a:latin typeface="Cambria Math" panose="02040503050406030204" pitchFamily="18" charset="0"/>
                            <a:cs typeface="Calibri"/>
                          </a:rPr>
                          <m:t>0</m:t>
                        </m:r>
                      </m:sub>
                      <m:sup>
                        <m:r>
                          <a:rPr lang="en-US" sz="1800" b="0" i="1" smtClean="0">
                            <a:latin typeface="Cambria Math" panose="02040503050406030204" pitchFamily="18" charset="0"/>
                            <a:cs typeface="Calibri"/>
                          </a:rPr>
                          <m:t>(</m:t>
                        </m:r>
                        <m:r>
                          <a:rPr lang="en-US" sz="1800" b="0" i="1" smtClean="0">
                            <a:latin typeface="Cambria Math" panose="02040503050406030204" pitchFamily="18" charset="0"/>
                            <a:cs typeface="Calibri"/>
                          </a:rPr>
                          <m:t>𝑖</m:t>
                        </m:r>
                        <m:r>
                          <a:rPr lang="en-US" sz="1800" b="0" i="1" smtClean="0">
                            <a:latin typeface="Cambria Math" panose="02040503050406030204" pitchFamily="18" charset="0"/>
                            <a:cs typeface="Calibri"/>
                          </a:rPr>
                          <m:t>)</m:t>
                        </m:r>
                      </m:sup>
                    </m:sSubSup>
                    <m:r>
                      <a:rPr lang="en-US" sz="1800" b="0" i="1" smtClean="0">
                        <a:latin typeface="Cambria Math" panose="02040503050406030204" pitchFamily="18" charset="0"/>
                        <a:cs typeface="Calibri"/>
                      </a:rPr>
                      <m:t>=1 </m:t>
                    </m:r>
                    <m:r>
                      <a:rPr lang="en-US" sz="1800" b="0" i="1" smtClean="0">
                        <a:latin typeface="Cambria Math" panose="02040503050406030204" pitchFamily="18" charset="0"/>
                        <a:cs typeface="Calibri"/>
                      </a:rPr>
                      <m:t>𝑓𝑜𝑟</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𝑎𝑙𝑙</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𝑣𝑎𝑙𝑢𝑒𝑠</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𝑜𝑓</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𝑖</m:t>
                    </m:r>
                  </m:oMath>
                </a14:m>
                <a:endParaRPr lang="en-US" sz="1800" dirty="0">
                  <a:cs typeface="Calibri"/>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We can calculate predicted value as a column vector of size (m x 1):</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h</m:t>
                          </m:r>
                        </m:e>
                        <m:sub>
                          <m:r>
                            <a:rPr lang="en-US" sz="1800" b="0" i="1" smtClean="0">
                              <a:latin typeface="Cambria Math" panose="02040503050406030204" pitchFamily="18" charset="0"/>
                              <a:cs typeface="Times New Roman" panose="02020603050405020304" pitchFamily="18" charset="0"/>
                            </a:rPr>
                            <m:t>𝜃</m:t>
                          </m:r>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𝑋</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𝑋</m:t>
                      </m:r>
                      <m:r>
                        <a:rPr lang="en-US" sz="1800" b="0" i="1" smtClean="0">
                          <a:latin typeface="Cambria Math" panose="02040503050406030204" pitchFamily="18" charset="0"/>
                          <a:cs typeface="Times New Roman" panose="02020603050405020304" pitchFamily="18" charset="0"/>
                        </a:rPr>
                        <m:t>𝜃</m:t>
                      </m:r>
                    </m:oMath>
                  </m:oMathPara>
                </a14:m>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cs typeface="Calibri"/>
                </a:endParaRPr>
              </a:p>
              <a:p>
                <a:endParaRPr lang="en-US" sz="1800" dirty="0">
                  <a:cs typeface="Calibri"/>
                </a:endParaRPr>
              </a:p>
              <a:p>
                <a:endParaRPr lang="en-US" sz="1800" dirty="0">
                  <a:cs typeface="Calibri"/>
                </a:endParaRPr>
              </a:p>
              <a:p>
                <a:pPr marL="0" indent="0">
                  <a:buNone/>
                </a:pPr>
                <a:endParaRPr lang="en-US" sz="1800" dirty="0">
                  <a:cs typeface="Calibri"/>
                </a:endParaRPr>
              </a:p>
            </p:txBody>
          </p:sp>
        </mc:Choice>
        <mc:Fallback xmlns="">
          <p:sp>
            <p:nvSpPr>
              <p:cNvPr id="19" name="Content Placeholder 2">
                <a:extLst>
                  <a:ext uri="{FF2B5EF4-FFF2-40B4-BE49-F238E27FC236}">
                    <a16:creationId xmlns:a16="http://schemas.microsoft.com/office/drawing/2014/main" id="{E30FC702-4DE3-484C-8552-A31F599D152D}"/>
                  </a:ext>
                </a:extLst>
              </p:cNvPr>
              <p:cNvSpPr>
                <a:spLocks noGrp="1" noRot="1" noChangeAspect="1" noMove="1" noResize="1" noEditPoints="1" noAdjustHandles="1" noChangeArrowheads="1" noChangeShapeType="1" noTextEdit="1"/>
              </p:cNvSpPr>
              <p:nvPr>
                <p:ph idx="1"/>
              </p:nvPr>
            </p:nvSpPr>
            <p:spPr>
              <a:xfrm>
                <a:off x="913504" y="1363436"/>
                <a:ext cx="10515600" cy="4671603"/>
              </a:xfrm>
              <a:blipFill>
                <a:blip r:embed="rId2"/>
                <a:stretch>
                  <a:fillRect l="-116" t="-130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284695" y="1766046"/>
            <a:ext cx="6522720" cy="1342913"/>
          </a:xfrm>
          <a:prstGeom prst="rect">
            <a:avLst/>
          </a:prstGeom>
        </p:spPr>
      </p:pic>
    </p:spTree>
    <p:extLst>
      <p:ext uri="{BB962C8B-B14F-4D97-AF65-F5344CB8AC3E}">
        <p14:creationId xmlns:p14="http://schemas.microsoft.com/office/powerpoint/2010/main" val="10847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5D0D-AA51-4FC3-B01D-835689B4AAB7}"/>
              </a:ext>
            </a:extLst>
          </p:cNvPr>
          <p:cNvSpPr>
            <a:spLocks noGrp="1"/>
          </p:cNvSpPr>
          <p:nvPr>
            <p:ph type="title"/>
          </p:nvPr>
        </p:nvSpPr>
        <p:spPr/>
        <p:txBody>
          <a:bodyPr/>
          <a:lstStyle/>
          <a:p>
            <a:r>
              <a:rPr lang="en-US" dirty="0"/>
              <a:t>Least Squares Normal Equation </a:t>
            </a:r>
          </a:p>
        </p:txBody>
      </p:sp>
      <p:sp>
        <p:nvSpPr>
          <p:cNvPr id="4" name="Slide Number Placeholder 3">
            <a:extLst>
              <a:ext uri="{FF2B5EF4-FFF2-40B4-BE49-F238E27FC236}">
                <a16:creationId xmlns:a16="http://schemas.microsoft.com/office/drawing/2014/main" id="{F2FC31B4-C1D0-49E9-AEDF-FC9A468E4ED3}"/>
              </a:ext>
            </a:extLst>
          </p:cNvPr>
          <p:cNvSpPr>
            <a:spLocks noGrp="1"/>
          </p:cNvSpPr>
          <p:nvPr>
            <p:ph type="sldNum" sz="quarter" idx="12"/>
          </p:nvPr>
        </p:nvSpPr>
        <p:spPr/>
        <p:txBody>
          <a:bodyPr/>
          <a:lstStyle/>
          <a:p>
            <a:fld id="{65DBD1E2-D45E-47D4-8DD8-1285FEA24AE0}" type="slidenum">
              <a:rPr lang="en-US" smtClean="0"/>
              <a:pPr/>
              <a:t>12</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134931" y="1191315"/>
                <a:ext cx="9810974" cy="4967385"/>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Cost Function:</a:t>
                </a:r>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J</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e>
                            <m:sup>
                              <m:r>
                                <a:rPr lang="en-US" b="0" i="1" smtClean="0">
                                  <a:latin typeface="Cambria Math" panose="02040503050406030204" pitchFamily="18" charset="0"/>
                                </a:rPr>
                                <m:t>2</m:t>
                              </m:r>
                            </m:sup>
                          </m:sSup>
                        </m:e>
                      </m:nary>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Matrix Notation: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𝜃</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Normal Equation (Solution to minimizing the cost function with respect to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Note : Feature scaling do not change prediction or accuracy. No need to do feature scaling if we are using Normal Equation without regularization.</a:t>
                </a:r>
              </a:p>
              <a:p>
                <a:endParaRPr lang="en-US" dirty="0">
                  <a:latin typeface="Times New Roman" panose="02020603050405020304" pitchFamily="18" charset="0"/>
                  <a:cs typeface="Times New Roman" panose="02020603050405020304" pitchFamily="18" charset="0"/>
                </a:endParaRPr>
              </a:p>
              <a:p>
                <a:pPr algn="r"/>
                <a:r>
                  <a:rPr lang="en-US" sz="1000" b="1" dirty="0">
                    <a:latin typeface="Times New Roman" panose="02020603050405020304" pitchFamily="18" charset="0"/>
                    <a:cs typeface="Times New Roman" panose="02020603050405020304" pitchFamily="18" charset="0"/>
                  </a:rPr>
                  <a:t>Proofs are available at these links for those who are interested:</a:t>
                </a:r>
              </a:p>
              <a:p>
                <a:pPr algn="r"/>
                <a:r>
                  <a:rPr lang="en-US" sz="1000" u="sng" dirty="0">
                    <a:latin typeface="Times New Roman" panose="02020603050405020304" pitchFamily="18" charset="0"/>
                    <a:cs typeface="Times New Roman" panose="02020603050405020304" pitchFamily="18" charset="0"/>
                    <a:hlinkClick r:id="rId3"/>
                  </a:rPr>
                  <a:t>https://en.wikipedia.org/wiki/Linear_least_squares_(mathematics)</a:t>
                </a:r>
                <a:endParaRPr lang="en-US" sz="1000" dirty="0">
                  <a:latin typeface="Times New Roman" panose="02020603050405020304" pitchFamily="18" charset="0"/>
                  <a:cs typeface="Times New Roman" panose="02020603050405020304" pitchFamily="18" charset="0"/>
                </a:endParaRPr>
              </a:p>
              <a:p>
                <a:pPr algn="r"/>
                <a:r>
                  <a:rPr lang="en-US" sz="1000" u="sng" dirty="0">
                    <a:latin typeface="Times New Roman" panose="02020603050405020304" pitchFamily="18" charset="0"/>
                    <a:cs typeface="Times New Roman" panose="02020603050405020304" pitchFamily="18" charset="0"/>
                    <a:hlinkClick r:id="rId4"/>
                  </a:rPr>
                  <a:t>http://eli.thegreenplace.net/2014/derivation-of-the-normal-equation-for-linear-regression</a:t>
                </a:r>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34931" y="1191315"/>
                <a:ext cx="9810974" cy="4967385"/>
              </a:xfrm>
              <a:prstGeom prst="rect">
                <a:avLst/>
              </a:prstGeom>
              <a:blipFill>
                <a:blip r:embed="rId5"/>
                <a:stretch>
                  <a:fillRect l="-497" t="-613"/>
                </a:stretch>
              </a:blipFill>
            </p:spPr>
            <p:txBody>
              <a:bodyPr/>
              <a:lstStyle/>
              <a:p>
                <a:r>
                  <a:rPr lang="en-US">
                    <a:noFill/>
                  </a:rPr>
                  <a:t> </a:t>
                </a:r>
              </a:p>
            </p:txBody>
          </p:sp>
        </mc:Fallback>
      </mc:AlternateContent>
      <p:sp>
        <p:nvSpPr>
          <p:cNvPr id="5" name="Rectangle 4"/>
          <p:cNvSpPr/>
          <p:nvPr/>
        </p:nvSpPr>
        <p:spPr>
          <a:xfrm>
            <a:off x="1025720" y="1981682"/>
            <a:ext cx="10791713" cy="369332"/>
          </a:xfrm>
          <a:prstGeom prst="rect">
            <a:avLst/>
          </a:prstGeom>
        </p:spPr>
        <p:txBody>
          <a:bodyPr wrap="square">
            <a:spAutoFit/>
          </a:bodyPr>
          <a:lstStyle/>
          <a:p>
            <a:endParaRPr lang="en-US" b="0" i="0" dirty="0">
              <a:solidFill>
                <a:srgbClr val="333333"/>
              </a:solidFill>
              <a:effectLst/>
              <a:latin typeface="OpenSans"/>
            </a:endParaRPr>
          </a:p>
        </p:txBody>
      </p:sp>
    </p:spTree>
    <p:extLst>
      <p:ext uri="{BB962C8B-B14F-4D97-AF65-F5344CB8AC3E}">
        <p14:creationId xmlns:p14="http://schemas.microsoft.com/office/powerpoint/2010/main" val="50997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3CF7-39BD-4672-B61C-B299379198BF}"/>
              </a:ext>
            </a:extLst>
          </p:cNvPr>
          <p:cNvSpPr>
            <a:spLocks noGrp="1"/>
          </p:cNvSpPr>
          <p:nvPr>
            <p:ph type="title"/>
          </p:nvPr>
        </p:nvSpPr>
        <p:spPr/>
        <p:txBody>
          <a:bodyPr/>
          <a:lstStyle/>
          <a:p>
            <a:r>
              <a:rPr lang="en-US" dirty="0"/>
              <a:t>In Python </a:t>
            </a:r>
          </a:p>
        </p:txBody>
      </p:sp>
      <p:sp>
        <p:nvSpPr>
          <p:cNvPr id="4" name="Slide Number Placeholder 3">
            <a:extLst>
              <a:ext uri="{FF2B5EF4-FFF2-40B4-BE49-F238E27FC236}">
                <a16:creationId xmlns:a16="http://schemas.microsoft.com/office/drawing/2014/main" id="{762F9BD1-6677-41E5-BAE0-CEED6BE22855}"/>
              </a:ext>
            </a:extLst>
          </p:cNvPr>
          <p:cNvSpPr>
            <a:spLocks noGrp="1"/>
          </p:cNvSpPr>
          <p:nvPr>
            <p:ph type="sldNum" sz="quarter" idx="12"/>
          </p:nvPr>
        </p:nvSpPr>
        <p:spPr/>
        <p:txBody>
          <a:bodyPr/>
          <a:lstStyle/>
          <a:p>
            <a:fld id="{65DBD1E2-D45E-47D4-8DD8-1285FEA24AE0}" type="slidenum">
              <a:rPr lang="en-US" smtClean="0"/>
              <a:pPr/>
              <a:t>13</a:t>
            </a:fld>
            <a:endParaRPr lang="en-US" dirty="0"/>
          </a:p>
        </p:txBody>
      </p:sp>
      <p:pic>
        <p:nvPicPr>
          <p:cNvPr id="5" name="Picture 4">
            <a:extLst>
              <a:ext uri="{FF2B5EF4-FFF2-40B4-BE49-F238E27FC236}">
                <a16:creationId xmlns:a16="http://schemas.microsoft.com/office/drawing/2014/main" id="{453CEB3D-B5A8-4621-B2DA-9EC173D7391C}"/>
              </a:ext>
            </a:extLst>
          </p:cNvPr>
          <p:cNvPicPr>
            <a:picLocks noChangeAspect="1"/>
          </p:cNvPicPr>
          <p:nvPr/>
        </p:nvPicPr>
        <p:blipFill>
          <a:blip r:embed="rId2"/>
          <a:stretch>
            <a:fillRect/>
          </a:stretch>
        </p:blipFill>
        <p:spPr>
          <a:xfrm>
            <a:off x="476559" y="1130043"/>
            <a:ext cx="5109757" cy="1209127"/>
          </a:xfrm>
          <a:prstGeom prst="rect">
            <a:avLst/>
          </a:prstGeom>
        </p:spPr>
      </p:pic>
      <p:pic>
        <p:nvPicPr>
          <p:cNvPr id="6" name="Picture 5">
            <a:extLst>
              <a:ext uri="{FF2B5EF4-FFF2-40B4-BE49-F238E27FC236}">
                <a16:creationId xmlns:a16="http://schemas.microsoft.com/office/drawing/2014/main" id="{CDD8B057-FA94-4C2A-AE51-05C221ACFDB1}"/>
              </a:ext>
            </a:extLst>
          </p:cNvPr>
          <p:cNvPicPr>
            <a:picLocks noChangeAspect="1"/>
          </p:cNvPicPr>
          <p:nvPr/>
        </p:nvPicPr>
        <p:blipFill>
          <a:blip r:embed="rId3"/>
          <a:stretch>
            <a:fillRect/>
          </a:stretch>
        </p:blipFill>
        <p:spPr>
          <a:xfrm>
            <a:off x="94494" y="2334128"/>
            <a:ext cx="7858252" cy="975733"/>
          </a:xfrm>
          <a:prstGeom prst="rect">
            <a:avLst/>
          </a:prstGeom>
        </p:spPr>
      </p:pic>
      <p:pic>
        <p:nvPicPr>
          <p:cNvPr id="7" name="Picture 6">
            <a:extLst>
              <a:ext uri="{FF2B5EF4-FFF2-40B4-BE49-F238E27FC236}">
                <a16:creationId xmlns:a16="http://schemas.microsoft.com/office/drawing/2014/main" id="{CA8829C7-3967-4338-A05A-5971ECE48EC0}"/>
              </a:ext>
            </a:extLst>
          </p:cNvPr>
          <p:cNvPicPr>
            <a:picLocks noChangeAspect="1"/>
          </p:cNvPicPr>
          <p:nvPr/>
        </p:nvPicPr>
        <p:blipFill>
          <a:blip r:embed="rId4"/>
          <a:stretch>
            <a:fillRect/>
          </a:stretch>
        </p:blipFill>
        <p:spPr>
          <a:xfrm>
            <a:off x="8334811" y="1867804"/>
            <a:ext cx="3081077" cy="1442057"/>
          </a:xfrm>
          <a:prstGeom prst="rect">
            <a:avLst/>
          </a:prstGeom>
        </p:spPr>
      </p:pic>
      <p:pic>
        <p:nvPicPr>
          <p:cNvPr id="10" name="Picture 9">
            <a:extLst>
              <a:ext uri="{FF2B5EF4-FFF2-40B4-BE49-F238E27FC236}">
                <a16:creationId xmlns:a16="http://schemas.microsoft.com/office/drawing/2014/main" id="{A0218A66-99E5-4D35-B085-EBC4668BCD02}"/>
              </a:ext>
            </a:extLst>
          </p:cNvPr>
          <p:cNvPicPr>
            <a:picLocks noChangeAspect="1"/>
          </p:cNvPicPr>
          <p:nvPr/>
        </p:nvPicPr>
        <p:blipFill>
          <a:blip r:embed="rId5"/>
          <a:stretch>
            <a:fillRect/>
          </a:stretch>
        </p:blipFill>
        <p:spPr>
          <a:xfrm>
            <a:off x="476559" y="4446407"/>
            <a:ext cx="6119607" cy="1491813"/>
          </a:xfrm>
          <a:prstGeom prst="rect">
            <a:avLst/>
          </a:prstGeom>
        </p:spPr>
      </p:pic>
      <p:pic>
        <p:nvPicPr>
          <p:cNvPr id="11" name="Picture 10">
            <a:extLst>
              <a:ext uri="{FF2B5EF4-FFF2-40B4-BE49-F238E27FC236}">
                <a16:creationId xmlns:a16="http://schemas.microsoft.com/office/drawing/2014/main" id="{E22B6A10-74D4-4BC9-9E1C-B2649D042DC1}"/>
              </a:ext>
            </a:extLst>
          </p:cNvPr>
          <p:cNvPicPr>
            <a:picLocks noChangeAspect="1"/>
          </p:cNvPicPr>
          <p:nvPr/>
        </p:nvPicPr>
        <p:blipFill>
          <a:blip r:embed="rId6"/>
          <a:stretch>
            <a:fillRect/>
          </a:stretch>
        </p:blipFill>
        <p:spPr>
          <a:xfrm>
            <a:off x="6786011" y="4446407"/>
            <a:ext cx="4455127" cy="701835"/>
          </a:xfrm>
          <a:prstGeom prst="rect">
            <a:avLst/>
          </a:prstGeom>
        </p:spPr>
      </p:pic>
      <p:cxnSp>
        <p:nvCxnSpPr>
          <p:cNvPr id="8" name="Straight Connector 7"/>
          <p:cNvCxnSpPr/>
          <p:nvPr/>
        </p:nvCxnSpPr>
        <p:spPr>
          <a:xfrm flipV="1">
            <a:off x="424927" y="3829722"/>
            <a:ext cx="10558631" cy="161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68381" y="1229492"/>
            <a:ext cx="1538343" cy="584775"/>
          </a:xfrm>
          <a:prstGeom prst="rect">
            <a:avLst/>
          </a:prstGeom>
          <a:noFill/>
        </p:spPr>
        <p:txBody>
          <a:bodyPr wrap="square" rtlCol="0">
            <a:spAutoFit/>
          </a:bodyPr>
          <a:lstStyle/>
          <a:p>
            <a:r>
              <a:rPr lang="en-US" sz="3200" b="1" dirty="0" err="1">
                <a:solidFill>
                  <a:srgbClr val="FF0000"/>
                </a:solidFill>
              </a:rPr>
              <a:t>Numpy</a:t>
            </a:r>
            <a:endParaRPr lang="en-US" sz="3200" b="1" dirty="0">
              <a:solidFill>
                <a:srgbClr val="FF0000"/>
              </a:solidFill>
            </a:endParaRPr>
          </a:p>
        </p:txBody>
      </p:sp>
      <p:sp>
        <p:nvSpPr>
          <p:cNvPr id="13" name="TextBox 12"/>
          <p:cNvSpPr txBox="1"/>
          <p:nvPr/>
        </p:nvSpPr>
        <p:spPr>
          <a:xfrm>
            <a:off x="4421072" y="3876252"/>
            <a:ext cx="2894128" cy="584775"/>
          </a:xfrm>
          <a:prstGeom prst="rect">
            <a:avLst/>
          </a:prstGeom>
          <a:noFill/>
        </p:spPr>
        <p:txBody>
          <a:bodyPr wrap="square" rtlCol="0">
            <a:spAutoFit/>
          </a:bodyPr>
          <a:lstStyle/>
          <a:p>
            <a:r>
              <a:rPr lang="en-US" sz="3200" b="1" dirty="0" err="1">
                <a:solidFill>
                  <a:srgbClr val="FF0000"/>
                </a:solidFill>
              </a:rPr>
              <a:t>Sklearn</a:t>
            </a:r>
            <a:endParaRPr lang="en-US" sz="3200" b="1" dirty="0">
              <a:solidFill>
                <a:srgbClr val="FF0000"/>
              </a:solidFill>
            </a:endParaRPr>
          </a:p>
        </p:txBody>
      </p:sp>
    </p:spTree>
    <p:extLst>
      <p:ext uri="{BB962C8B-B14F-4D97-AF65-F5344CB8AC3E}">
        <p14:creationId xmlns:p14="http://schemas.microsoft.com/office/powerpoint/2010/main" val="162006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5D0D-AA51-4FC3-B01D-835689B4AAB7}"/>
              </a:ext>
            </a:extLst>
          </p:cNvPr>
          <p:cNvSpPr>
            <a:spLocks noGrp="1"/>
          </p:cNvSpPr>
          <p:nvPr>
            <p:ph type="title"/>
          </p:nvPr>
        </p:nvSpPr>
        <p:spPr/>
        <p:txBody>
          <a:bodyPr/>
          <a:lstStyle/>
          <a:p>
            <a:r>
              <a:rPr lang="en-US"/>
              <a:t>Least Squares Normal Equation </a:t>
            </a:r>
            <a:endParaRPr lang="en-US" dirty="0"/>
          </a:p>
        </p:txBody>
      </p:sp>
      <p:sp>
        <p:nvSpPr>
          <p:cNvPr id="4" name="Slide Number Placeholder 3">
            <a:extLst>
              <a:ext uri="{FF2B5EF4-FFF2-40B4-BE49-F238E27FC236}">
                <a16:creationId xmlns:a16="http://schemas.microsoft.com/office/drawing/2014/main" id="{F2FC31B4-C1D0-49E9-AEDF-FC9A468E4ED3}"/>
              </a:ext>
            </a:extLst>
          </p:cNvPr>
          <p:cNvSpPr>
            <a:spLocks noGrp="1"/>
          </p:cNvSpPr>
          <p:nvPr>
            <p:ph type="sldNum" sz="quarter" idx="12"/>
          </p:nvPr>
        </p:nvSpPr>
        <p:spPr/>
        <p:txBody>
          <a:bodyPr/>
          <a:lstStyle/>
          <a:p>
            <a:fld id="{65DBD1E2-D45E-47D4-8DD8-1285FEA24AE0}" type="slidenum">
              <a:rPr lang="en-US" smtClean="0"/>
              <a:pPr/>
              <a:t>14</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134931" y="1191315"/>
                <a:ext cx="9810974" cy="286232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i="1">
                            <a:solidFill>
                              <a:srgbClr val="333333"/>
                            </a:solidFill>
                            <a:latin typeface="Cambria Math" panose="02040503050406030204" pitchFamily="18" charset="0"/>
                          </a:rPr>
                        </m:ctrlPr>
                      </m:sSupPr>
                      <m:e>
                        <m:r>
                          <a:rPr lang="en-US" i="1">
                            <a:solidFill>
                              <a:srgbClr val="333333"/>
                            </a:solidFill>
                            <a:latin typeface="Cambria Math" panose="02040503050406030204" pitchFamily="18" charset="0"/>
                          </a:rPr>
                          <m:t>𝑋</m:t>
                        </m:r>
                      </m:e>
                      <m:sup>
                        <m:r>
                          <a:rPr lang="en-US" i="1">
                            <a:solidFill>
                              <a:srgbClr val="333333"/>
                            </a:solidFill>
                            <a:latin typeface="Cambria Math" panose="02040503050406030204" pitchFamily="18" charset="0"/>
                          </a:rPr>
                          <m:t>𝑇</m:t>
                        </m:r>
                      </m:sup>
                    </m:sSup>
                    <m:r>
                      <a:rPr lang="en-US" i="1">
                        <a:solidFill>
                          <a:srgbClr val="333333"/>
                        </a:solidFill>
                        <a:latin typeface="Cambria Math" panose="02040503050406030204" pitchFamily="18" charset="0"/>
                      </a:rPr>
                      <m:t>𝑋</m:t>
                    </m:r>
                  </m:oMath>
                </a14:m>
                <a:r>
                  <a:rPr lang="en-US" dirty="0">
                    <a:solidFill>
                      <a:srgbClr val="333333"/>
                    </a:solidFill>
                    <a:latin typeface="Times New Roman" panose="02020603050405020304" pitchFamily="18" charset="0"/>
                    <a:cs typeface="Times New Roman" panose="02020603050405020304" pitchFamily="18" charset="0"/>
                  </a:rPr>
                  <a:t> may be </a:t>
                </a:r>
                <a:r>
                  <a:rPr lang="en-US" b="1" dirty="0">
                    <a:solidFill>
                      <a:srgbClr val="333333"/>
                    </a:solidFill>
                    <a:latin typeface="Times New Roman" panose="02020603050405020304" pitchFamily="18" charset="0"/>
                    <a:cs typeface="Times New Roman" panose="02020603050405020304" pitchFamily="18" charset="0"/>
                  </a:rPr>
                  <a:t>noninvertible</a:t>
                </a:r>
                <a:r>
                  <a:rPr lang="en-US" dirty="0">
                    <a:solidFill>
                      <a:srgbClr val="333333"/>
                    </a:solidFill>
                    <a:latin typeface="Times New Roman" panose="02020603050405020304" pitchFamily="18" charset="0"/>
                    <a:cs typeface="Times New Roman" panose="02020603050405020304" pitchFamily="18" charset="0"/>
                  </a:rPr>
                  <a:t>. The common causes are:</a:t>
                </a:r>
              </a:p>
              <a:p>
                <a:endParaRPr lang="en-US" dirty="0">
                  <a:solidFill>
                    <a:srgbClr val="333333"/>
                  </a:solidFill>
                  <a:latin typeface="Times New Roman" panose="02020603050405020304" pitchFamily="18" charset="0"/>
                  <a:cs typeface="Times New Roman" panose="02020603050405020304" pitchFamily="18" charset="0"/>
                </a:endParaRPr>
              </a:p>
              <a:p>
                <a:endParaRPr lang="en-US" dirty="0">
                  <a:solidFill>
                    <a:srgbClr val="333333"/>
                  </a:solidFill>
                  <a:latin typeface="Times New Roman" panose="02020603050405020304" pitchFamily="18" charset="0"/>
                  <a:cs typeface="Times New Roman" panose="02020603050405020304" pitchFamily="18" charset="0"/>
                </a:endParaRPr>
              </a:p>
              <a:p>
                <a:pPr marL="688975" indent="-231775">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Redundant features, where two features are very closely related (i.e. they are linearly dependent)</a:t>
                </a:r>
              </a:p>
              <a:p>
                <a:pPr marL="688975" indent="-231775">
                  <a:buFont typeface="Arial" panose="020B0604020202020204" pitchFamily="34" charset="0"/>
                  <a:buChar char="•"/>
                </a:pPr>
                <a:endParaRPr lang="en-US" dirty="0">
                  <a:solidFill>
                    <a:srgbClr val="333333"/>
                  </a:solidFill>
                  <a:latin typeface="Times New Roman" panose="02020603050405020304" pitchFamily="18" charset="0"/>
                  <a:cs typeface="Times New Roman" panose="02020603050405020304" pitchFamily="18" charset="0"/>
                </a:endParaRPr>
              </a:p>
              <a:p>
                <a:pPr marL="688975" indent="-231775">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Too many features (e.g. m ≤ 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Most packages including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 Learn implements </a:t>
                </a:r>
                <a14:m>
                  <m:oMath xmlns:m="http://schemas.openxmlformats.org/officeDocument/2006/math">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𝑋</m:t>
                        </m:r>
                      </m:e>
                      <m:sup>
                        <m:r>
                          <a:rPr lang="en-US" b="0" i="1" smtClean="0">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𝑦</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𝑋</m:t>
                        </m:r>
                      </m:e>
                      <m:sup>
                        <m:r>
                          <a:rPr lang="en-US" b="0" i="1" smtClean="0">
                            <a:latin typeface="Cambria Math" panose="02040503050406030204" pitchFamily="18" charset="0"/>
                            <a:cs typeface="Times New Roman" panose="02020603050405020304" pitchFamily="18" charset="0"/>
                          </a:rPr>
                          <m:t>+</m:t>
                        </m:r>
                      </m:sup>
                    </m:sSup>
                  </m:oMath>
                </a14:m>
                <a:r>
                  <a:rPr lang="en-US" dirty="0">
                    <a:latin typeface="Times New Roman" panose="02020603050405020304" pitchFamily="18" charset="0"/>
                    <a:cs typeface="Times New Roman" panose="02020603050405020304" pitchFamily="18" charset="0"/>
                  </a:rPr>
                  <a:t> is the pseudoinverse of </a:t>
                </a:r>
                <a14:m>
                  <m:oMath xmlns:m="http://schemas.openxmlformats.org/officeDocument/2006/math">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34931" y="1191315"/>
                <a:ext cx="9810974" cy="2862322"/>
              </a:xfrm>
              <a:prstGeom prst="rect">
                <a:avLst/>
              </a:prstGeom>
              <a:blipFill>
                <a:blip r:embed="rId3"/>
                <a:stretch>
                  <a:fillRect l="-497"/>
                </a:stretch>
              </a:blipFill>
            </p:spPr>
            <p:txBody>
              <a:bodyPr/>
              <a:lstStyle/>
              <a:p>
                <a:r>
                  <a:rPr lang="en-US">
                    <a:noFill/>
                  </a:rPr>
                  <a:t> </a:t>
                </a:r>
              </a:p>
            </p:txBody>
          </p:sp>
        </mc:Fallback>
      </mc:AlternateContent>
      <p:sp>
        <p:nvSpPr>
          <p:cNvPr id="5" name="Rectangle 4"/>
          <p:cNvSpPr/>
          <p:nvPr/>
        </p:nvSpPr>
        <p:spPr>
          <a:xfrm>
            <a:off x="1025720" y="1981682"/>
            <a:ext cx="10791713" cy="369332"/>
          </a:xfrm>
          <a:prstGeom prst="rect">
            <a:avLst/>
          </a:prstGeom>
        </p:spPr>
        <p:txBody>
          <a:bodyPr wrap="square">
            <a:spAutoFit/>
          </a:bodyPr>
          <a:lstStyle/>
          <a:p>
            <a:endParaRPr lang="en-US" b="0" i="0" dirty="0">
              <a:solidFill>
                <a:srgbClr val="333333"/>
              </a:solidFill>
              <a:effectLst/>
              <a:latin typeface="OpenSans"/>
            </a:endParaRPr>
          </a:p>
        </p:txBody>
      </p:sp>
      <p:pic>
        <p:nvPicPr>
          <p:cNvPr id="3" name="Picture 2">
            <a:extLst>
              <a:ext uri="{FF2B5EF4-FFF2-40B4-BE49-F238E27FC236}">
                <a16:creationId xmlns:a16="http://schemas.microsoft.com/office/drawing/2014/main" id="{F54FCC6A-8C4F-4D80-8AE8-BD69B0EECD66}"/>
              </a:ext>
            </a:extLst>
          </p:cNvPr>
          <p:cNvPicPr>
            <a:picLocks noChangeAspect="1"/>
          </p:cNvPicPr>
          <p:nvPr/>
        </p:nvPicPr>
        <p:blipFill>
          <a:blip r:embed="rId4"/>
          <a:stretch>
            <a:fillRect/>
          </a:stretch>
        </p:blipFill>
        <p:spPr>
          <a:xfrm>
            <a:off x="330538" y="4133766"/>
            <a:ext cx="4906104" cy="1783330"/>
          </a:xfrm>
          <a:prstGeom prst="rect">
            <a:avLst/>
          </a:prstGeom>
        </p:spPr>
      </p:pic>
      <p:sp>
        <p:nvSpPr>
          <p:cNvPr id="9" name="Rectangle 8"/>
          <p:cNvSpPr/>
          <p:nvPr/>
        </p:nvSpPr>
        <p:spPr>
          <a:xfrm>
            <a:off x="6370672" y="3872156"/>
            <a:ext cx="4203395"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Pseudoinverse – using SVD</a:t>
            </a:r>
            <a:endParaRPr lang="en-US" sz="2800" dirty="0"/>
          </a:p>
        </p:txBody>
      </p:sp>
      <p:pic>
        <p:nvPicPr>
          <p:cNvPr id="11" name="Picture 10"/>
          <p:cNvPicPr>
            <a:picLocks noChangeAspect="1"/>
          </p:cNvPicPr>
          <p:nvPr/>
        </p:nvPicPr>
        <p:blipFill>
          <a:blip r:embed="rId5"/>
          <a:stretch>
            <a:fillRect/>
          </a:stretch>
        </p:blipFill>
        <p:spPr>
          <a:xfrm>
            <a:off x="6474583" y="4615940"/>
            <a:ext cx="2205589" cy="723709"/>
          </a:xfrm>
          <a:prstGeom prst="rect">
            <a:avLst/>
          </a:prstGeom>
        </p:spPr>
      </p:pic>
      <p:pic>
        <p:nvPicPr>
          <p:cNvPr id="12" name="Picture 11"/>
          <p:cNvPicPr>
            <a:picLocks noChangeAspect="1"/>
          </p:cNvPicPr>
          <p:nvPr/>
        </p:nvPicPr>
        <p:blipFill>
          <a:blip r:embed="rId6"/>
          <a:stretch>
            <a:fillRect/>
          </a:stretch>
        </p:blipFill>
        <p:spPr>
          <a:xfrm>
            <a:off x="6474583" y="5582948"/>
            <a:ext cx="2488961" cy="766642"/>
          </a:xfrm>
          <a:prstGeom prst="rect">
            <a:avLst/>
          </a:prstGeom>
        </p:spPr>
      </p:pic>
    </p:spTree>
    <p:extLst>
      <p:ext uri="{BB962C8B-B14F-4D97-AF65-F5344CB8AC3E}">
        <p14:creationId xmlns:p14="http://schemas.microsoft.com/office/powerpoint/2010/main" val="412179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p:txBody>
          <a:bodyPr/>
          <a:lstStyle/>
          <a:p>
            <a:r>
              <a:rPr lang="en-US" dirty="0">
                <a:cs typeface="Calibri Light"/>
              </a:rPr>
              <a:t>Normal Equation Pros and Cons</a:t>
            </a:r>
            <a:endParaRPr lang="en-US" dirty="0"/>
          </a:p>
        </p:txBody>
      </p:sp>
      <p:sp>
        <p:nvSpPr>
          <p:cNvPr id="3" name="Content Placeholder 2">
            <a:extLst>
              <a:ext uri="{FF2B5EF4-FFF2-40B4-BE49-F238E27FC236}">
                <a16:creationId xmlns:a16="http://schemas.microsoft.com/office/drawing/2014/main" id="{0DC12263-477F-474B-9304-F7358CDC9D43}"/>
              </a:ext>
            </a:extLst>
          </p:cNvPr>
          <p:cNvSpPr>
            <a:spLocks noGrp="1"/>
          </p:cNvSpPr>
          <p:nvPr>
            <p:ph idx="1"/>
          </p:nvPr>
        </p:nvSpPr>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Cons: </a:t>
            </a:r>
          </a:p>
          <a:p>
            <a:pPr lvl="1"/>
            <a:r>
              <a:rPr lang="en-US" dirty="0">
                <a:latin typeface="Times New Roman" panose="02020603050405020304" pitchFamily="18" charset="0"/>
                <a:cs typeface="Times New Roman" panose="02020603050405020304" pitchFamily="18" charset="0"/>
              </a:rPr>
              <a:t>The computational complexity of linear regression is very high</a:t>
            </a:r>
          </a:p>
          <a:p>
            <a:pPr lvl="1"/>
            <a:r>
              <a:rPr lang="en-US" dirty="0">
                <a:latin typeface="Times New Roman" panose="02020603050405020304" pitchFamily="18" charset="0"/>
                <a:cs typeface="Times New Roman" panose="02020603050405020304" pitchFamily="18" charset="0"/>
              </a:rPr>
              <a:t>There is no controlling parameters </a:t>
            </a:r>
          </a:p>
          <a:p>
            <a:pPr lvl="1"/>
            <a:endParaRPr lang="en-US"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Pros: </a:t>
            </a:r>
          </a:p>
          <a:p>
            <a:pPr lvl="1"/>
            <a:r>
              <a:rPr lang="en-US" dirty="0">
                <a:latin typeface="Times New Roman" panose="02020603050405020304" pitchFamily="18" charset="0"/>
                <a:cs typeface="Times New Roman" panose="02020603050405020304" pitchFamily="18" charset="0"/>
              </a:rPr>
              <a:t>Prediction is very fast</a:t>
            </a:r>
          </a:p>
        </p:txBody>
      </p:sp>
    </p:spTree>
    <p:extLst>
      <p:ext uri="{BB962C8B-B14F-4D97-AF65-F5344CB8AC3E}">
        <p14:creationId xmlns:p14="http://schemas.microsoft.com/office/powerpoint/2010/main" val="405222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4F3-8C78-4A51-8608-4F67425E1127}"/>
              </a:ext>
            </a:extLst>
          </p:cNvPr>
          <p:cNvSpPr>
            <a:spLocks noGrp="1"/>
          </p:cNvSpPr>
          <p:nvPr>
            <p:ph type="title"/>
          </p:nvPr>
        </p:nvSpPr>
        <p:spPr>
          <a:xfrm>
            <a:off x="0" y="1587769"/>
            <a:ext cx="12192000" cy="1096280"/>
          </a:xfrm>
        </p:spPr>
        <p:txBody>
          <a:bodyPr/>
          <a:lstStyle/>
          <a:p>
            <a:r>
              <a:rPr lang="en-US" dirty="0"/>
              <a:t>Gradient Descent</a:t>
            </a:r>
          </a:p>
        </p:txBody>
      </p:sp>
      <p:sp>
        <p:nvSpPr>
          <p:cNvPr id="4" name="Slide Number Placeholder 3">
            <a:extLst>
              <a:ext uri="{FF2B5EF4-FFF2-40B4-BE49-F238E27FC236}">
                <a16:creationId xmlns:a16="http://schemas.microsoft.com/office/drawing/2014/main" id="{56291AD5-6BC8-4C85-B5B2-7BE555AF8B40}"/>
              </a:ext>
            </a:extLst>
          </p:cNvPr>
          <p:cNvSpPr>
            <a:spLocks noGrp="1"/>
          </p:cNvSpPr>
          <p:nvPr>
            <p:ph type="sldNum" sz="quarter" idx="12"/>
          </p:nvPr>
        </p:nvSpPr>
        <p:spPr/>
        <p:txBody>
          <a:bodyPr/>
          <a:lstStyle/>
          <a:p>
            <a:fld id="{65DBD1E2-D45E-47D4-8DD8-1285FEA24AE0}" type="slidenum">
              <a:rPr lang="en-US" smtClean="0"/>
              <a:pPr/>
              <a:t>16</a:t>
            </a:fld>
            <a:endParaRPr lang="en-US" dirty="0"/>
          </a:p>
        </p:txBody>
      </p:sp>
      <p:pic>
        <p:nvPicPr>
          <p:cNvPr id="1026" name="Picture 2"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2300" y="2684049"/>
            <a:ext cx="3438651" cy="312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051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a:xfrm>
            <a:off x="543261" y="12991"/>
            <a:ext cx="12192000" cy="1096280"/>
          </a:xfrm>
        </p:spPr>
        <p:txBody>
          <a:bodyPr/>
          <a:lstStyle/>
          <a:p>
            <a:r>
              <a:rPr lang="en-US" dirty="0">
                <a:cs typeface="Calibri Light"/>
              </a:rPr>
              <a:t>Cost Function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694823" y="906033"/>
                <a:ext cx="4948517" cy="2256903"/>
              </a:xfrm>
            </p:spPr>
            <p:txBody>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b="0" dirty="0"/>
                  <a:t>  </a:t>
                </a:r>
                <a:r>
                  <a:rPr lang="en-US" sz="1800" dirty="0">
                    <a:latin typeface="Times New Roman" panose="02020603050405020304" pitchFamily="18" charset="0"/>
                    <a:cs typeface="Times New Roman" panose="02020603050405020304" pitchFamily="18" charset="0"/>
                  </a:rPr>
                  <a:t>:</a:t>
                </a:r>
                <a:r>
                  <a:rPr lang="en-US" b="0" dirty="0"/>
                  <a:t> </a:t>
                </a:r>
                <a:r>
                  <a:rPr lang="en-US" sz="1800" b="0" dirty="0">
                    <a:latin typeface="Times New Roman" panose="02020603050405020304" pitchFamily="18" charset="0"/>
                    <a:cs typeface="Times New Roman" panose="02020603050405020304" pitchFamily="18" charset="0"/>
                  </a:rPr>
                  <a:t>For fixed theta this is a function of x</a:t>
                </a:r>
              </a:p>
              <a:p>
                <a:pPr marL="0" indent="0">
                  <a:buNone/>
                </a:pP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694823" y="906033"/>
                <a:ext cx="4948517" cy="225690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6"/>
              <p:cNvSpPr txBox="1">
                <a:spLocks/>
              </p:cNvSpPr>
              <p:nvPr/>
            </p:nvSpPr>
            <p:spPr>
              <a:xfrm>
                <a:off x="1177963" y="3422850"/>
                <a:ext cx="3679116" cy="271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34343"/>
                    </a:solidFill>
                    <a:latin typeface="Museo Sans 500" panose="02000000000000000000" pitchFamily="50"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34343"/>
                    </a:solidFill>
                    <a:latin typeface="Museo Sans 500" panose="02000000000000000000" pitchFamily="50"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34343"/>
                    </a:solidFill>
                    <a:latin typeface="Museo Sans 500" panose="02000000000000000000" pitchFamily="50"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sz="1800" dirty="0">
                    <a:latin typeface="Times New Roman" panose="02020603050405020304" pitchFamily="18" charset="0"/>
                    <a:cs typeface="Times New Roman" panose="02020603050405020304" pitchFamily="18" charset="0"/>
                  </a:rPr>
                  <a:t>(function of parameter </a:t>
                </a:r>
                <a14:m>
                  <m:oMath xmlns:m="http://schemas.openxmlformats.org/officeDocument/2006/math">
                    <m:r>
                      <a:rPr lang="en-US" sz="1800">
                        <a:latin typeface="Cambria Math" panose="02040503050406030204" pitchFamily="18" charset="0"/>
                        <a:cs typeface="Times New Roman" panose="02020603050405020304" pitchFamily="18" charset="0"/>
                      </a:rPr>
                      <m:t>𝜃</m:t>
                    </m:r>
                    <m:r>
                      <a:rPr lang="en-US" sz="1800" b="0" i="0" smtClean="0">
                        <a:latin typeface="Cambria Math" panose="02040503050406030204" pitchFamily="18" charset="0"/>
                        <a:cs typeface="Times New Roman" panose="02020603050405020304" pitchFamily="18" charset="0"/>
                      </a:rPr>
                      <m:t>)</m:t>
                    </m:r>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8" name="Content Placeholder 6"/>
              <p:cNvSpPr txBox="1">
                <a:spLocks noRot="1" noChangeAspect="1" noMove="1" noResize="1" noEditPoints="1" noAdjustHandles="1" noChangeArrowheads="1" noChangeShapeType="1" noTextEdit="1"/>
              </p:cNvSpPr>
              <p:nvPr/>
            </p:nvSpPr>
            <p:spPr>
              <a:xfrm>
                <a:off x="1177963" y="3422850"/>
                <a:ext cx="3679116" cy="27143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525763269"/>
                  </p:ext>
                </p:extLst>
              </p:nvPr>
            </p:nvGraphicFramePr>
            <p:xfrm>
              <a:off x="1284939" y="1462346"/>
              <a:ext cx="4075566" cy="1463040"/>
            </p:xfrm>
            <a:graphic>
              <a:graphicData uri="http://schemas.openxmlformats.org/drawingml/2006/table">
                <a:tbl>
                  <a:tblPr firstRow="1" bandRow="1">
                    <a:tableStyleId>{5C22544A-7EE6-4342-B048-85BDC9FD1C3A}</a:tableStyleId>
                  </a:tblPr>
                  <a:tblGrid>
                    <a:gridCol w="510731">
                      <a:extLst>
                        <a:ext uri="{9D8B030D-6E8A-4147-A177-3AD203B41FA5}">
                          <a16:colId xmlns:a16="http://schemas.microsoft.com/office/drawing/2014/main" val="1909055911"/>
                        </a:ext>
                      </a:extLst>
                    </a:gridCol>
                    <a:gridCol w="410817">
                      <a:extLst>
                        <a:ext uri="{9D8B030D-6E8A-4147-A177-3AD203B41FA5}">
                          <a16:colId xmlns:a16="http://schemas.microsoft.com/office/drawing/2014/main" val="3237450189"/>
                        </a:ext>
                      </a:extLst>
                    </a:gridCol>
                    <a:gridCol w="1398104">
                      <a:extLst>
                        <a:ext uri="{9D8B030D-6E8A-4147-A177-3AD203B41FA5}">
                          <a16:colId xmlns:a16="http://schemas.microsoft.com/office/drawing/2014/main" val="1478785668"/>
                        </a:ext>
                      </a:extLst>
                    </a:gridCol>
                    <a:gridCol w="1755914">
                      <a:extLst>
                        <a:ext uri="{9D8B030D-6E8A-4147-A177-3AD203B41FA5}">
                          <a16:colId xmlns:a16="http://schemas.microsoft.com/office/drawing/2014/main" val="1052758360"/>
                        </a:ext>
                      </a:extLst>
                    </a:gridCol>
                  </a:tblGrid>
                  <a:tr h="335528">
                    <a:tc>
                      <a:txBody>
                        <a:bodyPr/>
                        <a:lstStyle/>
                        <a:p>
                          <a:r>
                            <a:rPr lang="en-US" dirty="0"/>
                            <a:t>X</a:t>
                          </a:r>
                        </a:p>
                      </a:txBody>
                      <a:tcPr/>
                    </a:tc>
                    <a:tc>
                      <a:txBody>
                        <a:bodyPr/>
                        <a:lstStyle/>
                        <a:p>
                          <a:r>
                            <a:rPr lang="en-US" dirty="0"/>
                            <a:t>Y</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788212362"/>
                      </a:ext>
                    </a:extLst>
                  </a:tr>
                  <a:tr h="335528">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901593119"/>
                      </a:ext>
                    </a:extLst>
                  </a:tr>
                  <a:tr h="335528">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014120373"/>
                      </a:ext>
                    </a:extLst>
                  </a:tr>
                  <a:tr h="335528">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741020823"/>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525763269"/>
                  </p:ext>
                </p:extLst>
              </p:nvPr>
            </p:nvGraphicFramePr>
            <p:xfrm>
              <a:off x="1284939" y="1462346"/>
              <a:ext cx="4075566" cy="1463040"/>
            </p:xfrm>
            <a:graphic>
              <a:graphicData uri="http://schemas.openxmlformats.org/drawingml/2006/table">
                <a:tbl>
                  <a:tblPr firstRow="1" bandRow="1">
                    <a:tableStyleId>{5C22544A-7EE6-4342-B048-85BDC9FD1C3A}</a:tableStyleId>
                  </a:tblPr>
                  <a:tblGrid>
                    <a:gridCol w="510731">
                      <a:extLst>
                        <a:ext uri="{9D8B030D-6E8A-4147-A177-3AD203B41FA5}">
                          <a16:colId xmlns:a16="http://schemas.microsoft.com/office/drawing/2014/main" val="1909055911"/>
                        </a:ext>
                      </a:extLst>
                    </a:gridCol>
                    <a:gridCol w="410817">
                      <a:extLst>
                        <a:ext uri="{9D8B030D-6E8A-4147-A177-3AD203B41FA5}">
                          <a16:colId xmlns:a16="http://schemas.microsoft.com/office/drawing/2014/main" val="3237450189"/>
                        </a:ext>
                      </a:extLst>
                    </a:gridCol>
                    <a:gridCol w="1398104">
                      <a:extLst>
                        <a:ext uri="{9D8B030D-6E8A-4147-A177-3AD203B41FA5}">
                          <a16:colId xmlns:a16="http://schemas.microsoft.com/office/drawing/2014/main" val="1478785668"/>
                        </a:ext>
                      </a:extLst>
                    </a:gridCol>
                    <a:gridCol w="1755914">
                      <a:extLst>
                        <a:ext uri="{9D8B030D-6E8A-4147-A177-3AD203B41FA5}">
                          <a16:colId xmlns:a16="http://schemas.microsoft.com/office/drawing/2014/main" val="1052758360"/>
                        </a:ext>
                      </a:extLst>
                    </a:gridCol>
                  </a:tblGrid>
                  <a:tr h="36576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a:blip r:embed="rId5"/>
                          <a:stretch>
                            <a:fillRect l="-66087" t="-8333" r="-127391" b="-328333"/>
                          </a:stretch>
                        </a:blipFill>
                      </a:tcPr>
                    </a:tc>
                    <a:tc>
                      <a:txBody>
                        <a:bodyPr/>
                        <a:lstStyle/>
                        <a:p>
                          <a:endParaRPr lang="en-US"/>
                        </a:p>
                      </a:txBody>
                      <a:tcPr>
                        <a:blipFill>
                          <a:blip r:embed="rId5"/>
                          <a:stretch>
                            <a:fillRect l="-132180" t="-8333" r="-1384" b="-328333"/>
                          </a:stretch>
                        </a:blipFill>
                      </a:tcPr>
                    </a:tc>
                    <a:extLst>
                      <a:ext uri="{0D108BD9-81ED-4DB2-BD59-A6C34878D82A}">
                        <a16:rowId xmlns:a16="http://schemas.microsoft.com/office/drawing/2014/main" val="3788212362"/>
                      </a:ext>
                    </a:extLst>
                  </a:tr>
                  <a:tr h="36576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901593119"/>
                      </a:ext>
                    </a:extLst>
                  </a:tr>
                  <a:tr h="36576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extLst>
                      <a:ext uri="{0D108BD9-81ED-4DB2-BD59-A6C34878D82A}">
                        <a16:rowId xmlns:a16="http://schemas.microsoft.com/office/drawing/2014/main" val="3014120373"/>
                      </a:ext>
                    </a:extLst>
                  </a:tr>
                  <a:tr h="365760">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extLst>
                      <a:ext uri="{0D108BD9-81ED-4DB2-BD59-A6C34878D82A}">
                        <a16:rowId xmlns:a16="http://schemas.microsoft.com/office/drawing/2014/main" val="7410208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024755103"/>
                  </p:ext>
                </p:extLst>
              </p:nvPr>
            </p:nvGraphicFramePr>
            <p:xfrm>
              <a:off x="1304812" y="3942677"/>
              <a:ext cx="2447366" cy="2194560"/>
            </p:xfrm>
            <a:graphic>
              <a:graphicData uri="http://schemas.openxmlformats.org/drawingml/2006/table">
                <a:tbl>
                  <a:tblPr firstRow="1" bandRow="1">
                    <a:tableStyleId>{5C22544A-7EE6-4342-B048-85BDC9FD1C3A}</a:tableStyleId>
                  </a:tblPr>
                  <a:tblGrid>
                    <a:gridCol w="1307055">
                      <a:extLst>
                        <a:ext uri="{9D8B030D-6E8A-4147-A177-3AD203B41FA5}">
                          <a16:colId xmlns:a16="http://schemas.microsoft.com/office/drawing/2014/main" val="3927755523"/>
                        </a:ext>
                      </a:extLst>
                    </a:gridCol>
                    <a:gridCol w="1140311">
                      <a:extLst>
                        <a:ext uri="{9D8B030D-6E8A-4147-A177-3AD203B41FA5}">
                          <a16:colId xmlns:a16="http://schemas.microsoft.com/office/drawing/2014/main" val="3590573030"/>
                        </a:ext>
                      </a:extLst>
                    </a:gridCol>
                  </a:tblGrid>
                  <a:tr h="280646">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dirty="0"/>
                        </a:p>
                      </a:txBody>
                      <a:tcPr/>
                    </a:tc>
                    <a:tc>
                      <a:txBody>
                        <a:bodyPr/>
                        <a:lstStyle/>
                        <a:p>
                          <a:r>
                            <a:rPr lang="en-US" dirty="0"/>
                            <a:t>Cost</a:t>
                          </a:r>
                        </a:p>
                      </a:txBody>
                      <a:tcPr/>
                    </a:tc>
                    <a:extLst>
                      <a:ext uri="{0D108BD9-81ED-4DB2-BD59-A6C34878D82A}">
                        <a16:rowId xmlns:a16="http://schemas.microsoft.com/office/drawing/2014/main" val="2227649677"/>
                      </a:ext>
                    </a:extLst>
                  </a:tr>
                  <a:tr h="351775">
                    <a:tc>
                      <a:txBody>
                        <a:bodyPr/>
                        <a:lstStyle/>
                        <a:p>
                          <a:r>
                            <a:rPr lang="en-US" dirty="0"/>
                            <a:t>-1</a:t>
                          </a:r>
                        </a:p>
                      </a:txBody>
                      <a:tcPr/>
                    </a:tc>
                    <a:tc>
                      <a:txBody>
                        <a:bodyPr/>
                        <a:lstStyle/>
                        <a:p>
                          <a:r>
                            <a:rPr lang="en-US" dirty="0"/>
                            <a:t>9.33</a:t>
                          </a:r>
                        </a:p>
                      </a:txBody>
                      <a:tcPr/>
                    </a:tc>
                    <a:extLst>
                      <a:ext uri="{0D108BD9-81ED-4DB2-BD59-A6C34878D82A}">
                        <a16:rowId xmlns:a16="http://schemas.microsoft.com/office/drawing/2014/main" val="1997328623"/>
                      </a:ext>
                    </a:extLst>
                  </a:tr>
                  <a:tr h="351775">
                    <a:tc>
                      <a:txBody>
                        <a:bodyPr/>
                        <a:lstStyle/>
                        <a:p>
                          <a:r>
                            <a:rPr lang="en-US" dirty="0"/>
                            <a:t>0</a:t>
                          </a:r>
                        </a:p>
                      </a:txBody>
                      <a:tcPr/>
                    </a:tc>
                    <a:tc>
                      <a:txBody>
                        <a:bodyPr/>
                        <a:lstStyle/>
                        <a:p>
                          <a:r>
                            <a:rPr lang="en-US" dirty="0"/>
                            <a:t>2.33</a:t>
                          </a:r>
                        </a:p>
                      </a:txBody>
                      <a:tcPr/>
                    </a:tc>
                    <a:extLst>
                      <a:ext uri="{0D108BD9-81ED-4DB2-BD59-A6C34878D82A}">
                        <a16:rowId xmlns:a16="http://schemas.microsoft.com/office/drawing/2014/main" val="153345547"/>
                      </a:ext>
                    </a:extLst>
                  </a:tr>
                  <a:tr h="351775">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75154811"/>
                      </a:ext>
                    </a:extLst>
                  </a:tr>
                  <a:tr h="351775">
                    <a:tc>
                      <a:txBody>
                        <a:bodyPr/>
                        <a:lstStyle/>
                        <a:p>
                          <a:r>
                            <a:rPr lang="en-US" dirty="0"/>
                            <a:t>2</a:t>
                          </a:r>
                        </a:p>
                      </a:txBody>
                      <a:tcPr/>
                    </a:tc>
                    <a:tc>
                      <a:txBody>
                        <a:bodyPr/>
                        <a:lstStyle/>
                        <a:p>
                          <a:r>
                            <a:rPr lang="en-US" dirty="0"/>
                            <a:t>2.33</a:t>
                          </a:r>
                        </a:p>
                      </a:txBody>
                      <a:tcPr/>
                    </a:tc>
                    <a:extLst>
                      <a:ext uri="{0D108BD9-81ED-4DB2-BD59-A6C34878D82A}">
                        <a16:rowId xmlns:a16="http://schemas.microsoft.com/office/drawing/2014/main" val="4239751363"/>
                      </a:ext>
                    </a:extLst>
                  </a:tr>
                  <a:tr h="351775">
                    <a:tc>
                      <a:txBody>
                        <a:bodyPr/>
                        <a:lstStyle/>
                        <a:p>
                          <a:r>
                            <a:rPr lang="en-US" dirty="0"/>
                            <a:t>3</a:t>
                          </a:r>
                        </a:p>
                      </a:txBody>
                      <a:tcPr/>
                    </a:tc>
                    <a:tc>
                      <a:txBody>
                        <a:bodyPr/>
                        <a:lstStyle/>
                        <a:p>
                          <a:r>
                            <a:rPr lang="en-US" dirty="0"/>
                            <a:t>9.33</a:t>
                          </a:r>
                        </a:p>
                      </a:txBody>
                      <a:tcPr/>
                    </a:tc>
                    <a:extLst>
                      <a:ext uri="{0D108BD9-81ED-4DB2-BD59-A6C34878D82A}">
                        <a16:rowId xmlns:a16="http://schemas.microsoft.com/office/drawing/2014/main" val="3856704268"/>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024755103"/>
                  </p:ext>
                </p:extLst>
              </p:nvPr>
            </p:nvGraphicFramePr>
            <p:xfrm>
              <a:off x="1304812" y="3942677"/>
              <a:ext cx="2447366" cy="2194560"/>
            </p:xfrm>
            <a:graphic>
              <a:graphicData uri="http://schemas.openxmlformats.org/drawingml/2006/table">
                <a:tbl>
                  <a:tblPr firstRow="1" bandRow="1">
                    <a:tableStyleId>{5C22544A-7EE6-4342-B048-85BDC9FD1C3A}</a:tableStyleId>
                  </a:tblPr>
                  <a:tblGrid>
                    <a:gridCol w="1307055">
                      <a:extLst>
                        <a:ext uri="{9D8B030D-6E8A-4147-A177-3AD203B41FA5}">
                          <a16:colId xmlns:a16="http://schemas.microsoft.com/office/drawing/2014/main" val="3927755523"/>
                        </a:ext>
                      </a:extLst>
                    </a:gridCol>
                    <a:gridCol w="1140311">
                      <a:extLst>
                        <a:ext uri="{9D8B030D-6E8A-4147-A177-3AD203B41FA5}">
                          <a16:colId xmlns:a16="http://schemas.microsoft.com/office/drawing/2014/main" val="3590573030"/>
                        </a:ext>
                      </a:extLst>
                    </a:gridCol>
                  </a:tblGrid>
                  <a:tr h="365760">
                    <a:tc>
                      <a:txBody>
                        <a:bodyPr/>
                        <a:lstStyle/>
                        <a:p>
                          <a:endParaRPr lang="en-US"/>
                        </a:p>
                      </a:txBody>
                      <a:tcPr>
                        <a:blipFill>
                          <a:blip r:embed="rId6"/>
                          <a:stretch>
                            <a:fillRect l="-465" t="-8333" r="-88837" b="-528333"/>
                          </a:stretch>
                        </a:blipFill>
                      </a:tcPr>
                    </a:tc>
                    <a:tc>
                      <a:txBody>
                        <a:bodyPr/>
                        <a:lstStyle/>
                        <a:p>
                          <a:r>
                            <a:rPr lang="en-US" dirty="0" smtClean="0"/>
                            <a:t>Cost</a:t>
                          </a:r>
                          <a:endParaRPr lang="en-US" dirty="0"/>
                        </a:p>
                      </a:txBody>
                      <a:tcPr/>
                    </a:tc>
                    <a:extLst>
                      <a:ext uri="{0D108BD9-81ED-4DB2-BD59-A6C34878D82A}">
                        <a16:rowId xmlns:a16="http://schemas.microsoft.com/office/drawing/2014/main" val="2227649677"/>
                      </a:ext>
                    </a:extLst>
                  </a:tr>
                  <a:tr h="365760">
                    <a:tc>
                      <a:txBody>
                        <a:bodyPr/>
                        <a:lstStyle/>
                        <a:p>
                          <a:r>
                            <a:rPr lang="en-US" dirty="0" smtClean="0"/>
                            <a:t>-1</a:t>
                          </a:r>
                          <a:endParaRPr lang="en-US" dirty="0"/>
                        </a:p>
                      </a:txBody>
                      <a:tcPr/>
                    </a:tc>
                    <a:tc>
                      <a:txBody>
                        <a:bodyPr/>
                        <a:lstStyle/>
                        <a:p>
                          <a:r>
                            <a:rPr lang="en-US" dirty="0" smtClean="0"/>
                            <a:t>9.33</a:t>
                          </a:r>
                          <a:endParaRPr lang="en-US" dirty="0"/>
                        </a:p>
                      </a:txBody>
                      <a:tcPr/>
                    </a:tc>
                    <a:extLst>
                      <a:ext uri="{0D108BD9-81ED-4DB2-BD59-A6C34878D82A}">
                        <a16:rowId xmlns:a16="http://schemas.microsoft.com/office/drawing/2014/main" val="1997328623"/>
                      </a:ext>
                    </a:extLst>
                  </a:tr>
                  <a:tr h="365760">
                    <a:tc>
                      <a:txBody>
                        <a:bodyPr/>
                        <a:lstStyle/>
                        <a:p>
                          <a:r>
                            <a:rPr lang="en-US" dirty="0" smtClean="0"/>
                            <a:t>0</a:t>
                          </a:r>
                          <a:endParaRPr lang="en-US" dirty="0"/>
                        </a:p>
                      </a:txBody>
                      <a:tcPr/>
                    </a:tc>
                    <a:tc>
                      <a:txBody>
                        <a:bodyPr/>
                        <a:lstStyle/>
                        <a:p>
                          <a:r>
                            <a:rPr lang="en-US" dirty="0" smtClean="0"/>
                            <a:t>2.33</a:t>
                          </a:r>
                          <a:endParaRPr lang="en-US" dirty="0"/>
                        </a:p>
                      </a:txBody>
                      <a:tcPr/>
                    </a:tc>
                    <a:extLst>
                      <a:ext uri="{0D108BD9-81ED-4DB2-BD59-A6C34878D82A}">
                        <a16:rowId xmlns:a16="http://schemas.microsoft.com/office/drawing/2014/main" val="153345547"/>
                      </a:ext>
                    </a:extLst>
                  </a:tr>
                  <a:tr h="365760">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975154811"/>
                      </a:ext>
                    </a:extLst>
                  </a:tr>
                  <a:tr h="365760">
                    <a:tc>
                      <a:txBody>
                        <a:bodyPr/>
                        <a:lstStyle/>
                        <a:p>
                          <a:r>
                            <a:rPr lang="en-US" dirty="0" smtClean="0"/>
                            <a:t>2</a:t>
                          </a:r>
                          <a:endParaRPr lang="en-US" dirty="0"/>
                        </a:p>
                      </a:txBody>
                      <a:tcPr/>
                    </a:tc>
                    <a:tc>
                      <a:txBody>
                        <a:bodyPr/>
                        <a:lstStyle/>
                        <a:p>
                          <a:r>
                            <a:rPr lang="en-US" dirty="0" smtClean="0"/>
                            <a:t>2.33</a:t>
                          </a:r>
                          <a:endParaRPr lang="en-US" dirty="0"/>
                        </a:p>
                      </a:txBody>
                      <a:tcPr/>
                    </a:tc>
                    <a:extLst>
                      <a:ext uri="{0D108BD9-81ED-4DB2-BD59-A6C34878D82A}">
                        <a16:rowId xmlns:a16="http://schemas.microsoft.com/office/drawing/2014/main" val="4239751363"/>
                      </a:ext>
                    </a:extLst>
                  </a:tr>
                  <a:tr h="365760">
                    <a:tc>
                      <a:txBody>
                        <a:bodyPr/>
                        <a:lstStyle/>
                        <a:p>
                          <a:r>
                            <a:rPr lang="en-US" dirty="0" smtClean="0"/>
                            <a:t>3</a:t>
                          </a:r>
                          <a:endParaRPr lang="en-US" dirty="0"/>
                        </a:p>
                      </a:txBody>
                      <a:tcPr/>
                    </a:tc>
                    <a:tc>
                      <a:txBody>
                        <a:bodyPr/>
                        <a:lstStyle/>
                        <a:p>
                          <a:r>
                            <a:rPr lang="en-US" dirty="0" smtClean="0"/>
                            <a:t>9.33</a:t>
                          </a:r>
                          <a:endParaRPr lang="en-US" dirty="0"/>
                        </a:p>
                      </a:txBody>
                      <a:tcPr/>
                    </a:tc>
                    <a:extLst>
                      <a:ext uri="{0D108BD9-81ED-4DB2-BD59-A6C34878D82A}">
                        <a16:rowId xmlns:a16="http://schemas.microsoft.com/office/drawing/2014/main" val="3856704268"/>
                      </a:ext>
                    </a:extLst>
                  </a:tr>
                </a:tbl>
              </a:graphicData>
            </a:graphic>
          </p:graphicFrame>
        </mc:Fallback>
      </mc:AlternateContent>
      <p:graphicFrame>
        <p:nvGraphicFramePr>
          <p:cNvPr id="23" name="Chart 22"/>
          <p:cNvGraphicFramePr>
            <a:graphicFrameLocks/>
          </p:cNvGraphicFramePr>
          <p:nvPr>
            <p:extLst>
              <p:ext uri="{D42A27DB-BD31-4B8C-83A1-F6EECF244321}">
                <p14:modId xmlns:p14="http://schemas.microsoft.com/office/powerpoint/2010/main" val="1313436781"/>
              </p:ext>
            </p:extLst>
          </p:nvPr>
        </p:nvGraphicFramePr>
        <p:xfrm>
          <a:off x="5770189" y="997226"/>
          <a:ext cx="5898350" cy="4489174"/>
        </p:xfrm>
        <a:graphic>
          <a:graphicData uri="http://schemas.openxmlformats.org/drawingml/2006/chart">
            <c:chart xmlns:c="http://schemas.openxmlformats.org/drawingml/2006/chart" xmlns:r="http://schemas.openxmlformats.org/officeDocument/2006/relationships" r:id="rId7"/>
          </a:graphicData>
        </a:graphic>
      </p:graphicFrame>
      <p:sp>
        <p:nvSpPr>
          <p:cNvPr id="24" name="TextBox 23"/>
          <p:cNvSpPr txBox="1"/>
          <p:nvPr/>
        </p:nvSpPr>
        <p:spPr>
          <a:xfrm>
            <a:off x="8003690" y="5836023"/>
            <a:ext cx="2608729" cy="369332"/>
          </a:xfrm>
          <a:prstGeom prst="rect">
            <a:avLst/>
          </a:prstGeom>
          <a:noFill/>
        </p:spPr>
        <p:txBody>
          <a:bodyPr wrap="square" rtlCol="0">
            <a:spAutoFit/>
          </a:bodyPr>
          <a:lstStyle/>
          <a:p>
            <a:r>
              <a:rPr lang="en-US" dirty="0"/>
              <a:t>Convex Function</a:t>
            </a:r>
          </a:p>
        </p:txBody>
      </p:sp>
    </p:spTree>
    <p:extLst>
      <p:ext uri="{BB962C8B-B14F-4D97-AF65-F5344CB8AC3E}">
        <p14:creationId xmlns:p14="http://schemas.microsoft.com/office/powerpoint/2010/main" val="212181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187570" y="157481"/>
            <a:ext cx="11085062"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Gradient Descent (GD) (idea)</a:t>
            </a:r>
            <a:endParaRPr sz="4267" dirty="0"/>
          </a:p>
        </p:txBody>
      </p:sp>
      <p:grpSp>
        <p:nvGrpSpPr>
          <p:cNvPr id="6" name="Group 5">
            <a:extLst>
              <a:ext uri="{FF2B5EF4-FFF2-40B4-BE49-F238E27FC236}">
                <a16:creationId xmlns:a16="http://schemas.microsoft.com/office/drawing/2014/main" id="{8C00BB39-4DE5-9CA2-0E13-524FE50A0E20}"/>
              </a:ext>
            </a:extLst>
          </p:cNvPr>
          <p:cNvGrpSpPr/>
          <p:nvPr/>
        </p:nvGrpSpPr>
        <p:grpSpPr>
          <a:xfrm>
            <a:off x="4369759" y="1676868"/>
            <a:ext cx="5358837" cy="3674150"/>
            <a:chOff x="104703" y="1789390"/>
            <a:chExt cx="7713417" cy="4320513"/>
          </a:xfrm>
        </p:grpSpPr>
        <p:cxnSp>
          <p:nvCxnSpPr>
            <p:cNvPr id="4" name="Straight Arrow Connector 3"/>
            <p:cNvCxnSpPr/>
            <p:nvPr/>
          </p:nvCxnSpPr>
          <p:spPr>
            <a:xfrm flipV="1">
              <a:off x="1447800" y="1789390"/>
              <a:ext cx="0" cy="3786115"/>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447800" y="5575504"/>
              <a:ext cx="6370320" cy="0"/>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 name="Rectangle 10"/>
                <p:cNvSpPr/>
                <p:nvPr/>
              </p:nvSpPr>
              <p:spPr>
                <a:xfrm>
                  <a:off x="104703" y="1789390"/>
                  <a:ext cx="742511" cy="461665"/>
                </a:xfrm>
                <a:prstGeom prst="rect">
                  <a:avLst/>
                </a:prstGeom>
              </p:spPr>
              <p:txBody>
                <a:bodyPr wrap="none">
                  <a:spAutoFit/>
                </a:bodyPr>
                <a:lstStyle/>
                <a:p>
                  <a:r>
                    <a:rPr lang="en-US" sz="2400" dirty="0"/>
                    <a:t>J</a:t>
                  </a:r>
                  <a14:m>
                    <m:oMath xmlns:m="http://schemas.openxmlformats.org/officeDocument/2006/math">
                      <m:d>
                        <m:dPr>
                          <m:ctrlPr>
                            <a:rPr lang="en-US" sz="2400" i="1">
                              <a:latin typeface="Cambria Math" panose="02040503050406030204" pitchFamily="18" charset="0"/>
                            </a:rPr>
                          </m:ctrlPr>
                        </m:dPr>
                        <m:e>
                          <m:r>
                            <a:rPr lang="en-US" sz="2400" b="0" i="1" smtClean="0">
                              <a:latin typeface="Cambria Math" panose="02040503050406030204" pitchFamily="18" charset="0"/>
                            </a:rPr>
                            <m:t>𝜃</m:t>
                          </m:r>
                        </m:e>
                      </m:d>
                    </m:oMath>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04703" y="1789390"/>
                  <a:ext cx="742511" cy="461665"/>
                </a:xfrm>
                <a:prstGeom prst="rect">
                  <a:avLst/>
                </a:prstGeom>
                <a:blipFill>
                  <a:blip r:embed="rId2"/>
                  <a:stretch>
                    <a:fillRect l="-19048" t="-12500" r="-20238" b="-5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172406" y="5611760"/>
                  <a:ext cx="4437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7172406" y="5611760"/>
                  <a:ext cx="443775" cy="461665"/>
                </a:xfrm>
                <a:prstGeom prst="rect">
                  <a:avLst/>
                </a:prstGeom>
                <a:blipFill>
                  <a:blip r:embed="rId3"/>
                  <a:stretch>
                    <a:fillRect l="-3922" r="-19608" b="-12308"/>
                  </a:stretch>
                </a:blipFill>
              </p:spPr>
              <p:txBody>
                <a:bodyPr/>
                <a:lstStyle/>
                <a:p>
                  <a:r>
                    <a:rPr lang="en-US">
                      <a:noFill/>
                    </a:rPr>
                    <a:t> </a:t>
                  </a:r>
                </a:p>
              </p:txBody>
            </p:sp>
          </mc:Fallback>
        </mc:AlternateContent>
        <p:sp>
          <p:nvSpPr>
            <p:cNvPr id="15" name="Freeform 14"/>
            <p:cNvSpPr/>
            <p:nvPr/>
          </p:nvSpPr>
          <p:spPr>
            <a:xfrm>
              <a:off x="1952699" y="1890546"/>
              <a:ext cx="4861560" cy="3385681"/>
            </a:xfrm>
            <a:custGeom>
              <a:avLst/>
              <a:gdLst>
                <a:gd name="connsiteX0" fmla="*/ 0 w 3991119"/>
                <a:gd name="connsiteY0" fmla="*/ 1244238 h 2971969"/>
                <a:gd name="connsiteX1" fmla="*/ 1554480 w 3991119"/>
                <a:gd name="connsiteY1" fmla="*/ 2958738 h 2971969"/>
                <a:gd name="connsiteX2" fmla="*/ 3646170 w 3991119"/>
                <a:gd name="connsiteY2" fmla="*/ 432708 h 2971969"/>
                <a:gd name="connsiteX3" fmla="*/ 3966210 w 3991119"/>
                <a:gd name="connsiteY3" fmla="*/ 21228 h 2971969"/>
                <a:gd name="connsiteX0" fmla="*/ 0 w 3646170"/>
                <a:gd name="connsiteY0" fmla="*/ 811530 h 2539261"/>
                <a:gd name="connsiteX1" fmla="*/ 1554480 w 3646170"/>
                <a:gd name="connsiteY1" fmla="*/ 2526030 h 2539261"/>
                <a:gd name="connsiteX2" fmla="*/ 3646170 w 3646170"/>
                <a:gd name="connsiteY2" fmla="*/ 0 h 2539261"/>
              </a:gdLst>
              <a:ahLst/>
              <a:cxnLst>
                <a:cxn ang="0">
                  <a:pos x="connsiteX0" y="connsiteY0"/>
                </a:cxn>
                <a:cxn ang="0">
                  <a:pos x="connsiteX1" y="connsiteY1"/>
                </a:cxn>
                <a:cxn ang="0">
                  <a:pos x="connsiteX2" y="connsiteY2"/>
                </a:cxn>
              </a:cxnLst>
              <a:rect l="l" t="t" r="r" b="b"/>
              <a:pathLst>
                <a:path w="3646170" h="2539261">
                  <a:moveTo>
                    <a:pt x="0" y="811530"/>
                  </a:moveTo>
                  <a:cubicBezTo>
                    <a:pt x="473392" y="1736407"/>
                    <a:pt x="946785" y="2661285"/>
                    <a:pt x="1554480" y="2526030"/>
                  </a:cubicBezTo>
                  <a:cubicBezTo>
                    <a:pt x="2162175" y="2390775"/>
                    <a:pt x="3244215" y="489585"/>
                    <a:pt x="3646170" y="0"/>
                  </a:cubicBezTo>
                </a:path>
              </a:pathLst>
            </a:custGeom>
            <a:noFill/>
            <a:ln w="254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endParaRPr lang="en-US" sz="2400">
                <a:solidFill>
                  <a:srgbClr val="000000"/>
                </a:solidFill>
              </a:endParaRPr>
            </a:p>
          </p:txBody>
        </p:sp>
        <p:cxnSp>
          <p:nvCxnSpPr>
            <p:cNvPr id="19" name="Straight Connector 18"/>
            <p:cNvCxnSpPr/>
            <p:nvPr/>
          </p:nvCxnSpPr>
          <p:spPr>
            <a:xfrm>
              <a:off x="5547363" y="3718560"/>
              <a:ext cx="0" cy="1856943"/>
            </a:xfrm>
            <a:prstGeom prst="line">
              <a:avLst/>
            </a:prstGeom>
            <a:noFill/>
            <a:ln w="25400" cap="flat">
              <a:solidFill>
                <a:schemeClr val="tx2"/>
              </a:solidFill>
              <a:prstDash val="sysDot"/>
              <a:bevel/>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4541520" y="2691133"/>
              <a:ext cx="1813560" cy="2353307"/>
            </a:xfrm>
            <a:prstGeom prst="line">
              <a:avLst/>
            </a:prstGeom>
            <a:noFill/>
            <a:ln w="34925" cap="flat">
              <a:solidFill>
                <a:srgbClr val="FF0000"/>
              </a:solidFill>
              <a:prstDash val="solid"/>
              <a:bevel/>
            </a:ln>
            <a:effectLst/>
          </p:spPr>
          <p:style>
            <a:lnRef idx="0">
              <a:scrgbClr r="0" g="0" b="0"/>
            </a:lnRef>
            <a:fillRef idx="0">
              <a:scrgbClr r="0" g="0" b="0"/>
            </a:fillRef>
            <a:effectRef idx="0">
              <a:scrgbClr r="0" g="0" b="0"/>
            </a:effectRef>
            <a:fontRef idx="none"/>
          </p:style>
        </p:cxnSp>
        <p:cxnSp>
          <p:nvCxnSpPr>
            <p:cNvPr id="3" name="Straight Arrow Connector 2"/>
            <p:cNvCxnSpPr/>
            <p:nvPr/>
          </p:nvCxnSpPr>
          <p:spPr>
            <a:xfrm flipH="1">
              <a:off x="5177876" y="6109903"/>
              <a:ext cx="8964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9D1D7E7-C327-2149-7088-2EC388812E06}"/>
                    </a:ext>
                  </a:extLst>
                </p:cNvPr>
                <p:cNvSpPr/>
                <p:nvPr/>
              </p:nvSpPr>
              <p:spPr>
                <a:xfrm>
                  <a:off x="5154888" y="5561871"/>
                  <a:ext cx="10138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=4</m:t>
                        </m:r>
                      </m:oMath>
                    </m:oMathPara>
                  </a14:m>
                  <a:endParaRPr lang="en-US" sz="2400" dirty="0"/>
                </a:p>
              </p:txBody>
            </p:sp>
          </mc:Choice>
          <mc:Fallback xmlns="">
            <p:sp>
              <p:nvSpPr>
                <p:cNvPr id="5" name="Rectangle 4">
                  <a:extLst>
                    <a:ext uri="{FF2B5EF4-FFF2-40B4-BE49-F238E27FC236}">
                      <a16:creationId xmlns:a16="http://schemas.microsoft.com/office/drawing/2014/main" id="{C9D1D7E7-C327-2149-7088-2EC388812E06}"/>
                    </a:ext>
                  </a:extLst>
                </p:cNvPr>
                <p:cNvSpPr>
                  <a:spLocks noRot="1" noChangeAspect="1" noMove="1" noResize="1" noEditPoints="1" noAdjustHandles="1" noChangeArrowheads="1" noChangeShapeType="1" noTextEdit="1"/>
                </p:cNvSpPr>
                <p:nvPr/>
              </p:nvSpPr>
              <p:spPr>
                <a:xfrm>
                  <a:off x="5154888" y="5561871"/>
                  <a:ext cx="1013867" cy="461665"/>
                </a:xfrm>
                <a:prstGeom prst="rect">
                  <a:avLst/>
                </a:prstGeom>
                <a:blipFill>
                  <a:blip r:embed="rId4"/>
                  <a:stretch>
                    <a:fillRect l="-1724" r="-34483" b="-1230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3C084B-95E5-1973-B57D-617C3E4C953F}"/>
                  </a:ext>
                </a:extLst>
              </p:cNvPr>
              <p:cNvSpPr txBox="1"/>
              <p:nvPr/>
            </p:nvSpPr>
            <p:spPr>
              <a:xfrm>
                <a:off x="231704" y="1484282"/>
                <a:ext cx="5710664" cy="41857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457200" indent="-457200" defTabSz="609585" latinLnBrk="1" hangingPunct="0">
                  <a:buAutoNum type="arabicPeriod"/>
                </a:pPr>
                <a:r>
                  <a:rPr lang="en-US" sz="2400" dirty="0">
                    <a:solidFill>
                      <a:srgbClr val="000000"/>
                    </a:solidFill>
                    <a:latin typeface="Calibri"/>
                    <a:ea typeface="Calibri"/>
                    <a:cs typeface="Calibri"/>
                    <a:sym typeface="Calibri"/>
                  </a:rPr>
                  <a:t>Start with a random value </a:t>
                </a:r>
                <a:br>
                  <a:rPr lang="en-US" sz="2400" dirty="0">
                    <a:solidFill>
                      <a:srgbClr val="000000"/>
                    </a:solidFill>
                    <a:latin typeface="Calibri"/>
                    <a:ea typeface="Calibri"/>
                    <a:cs typeface="Calibri"/>
                    <a:sym typeface="Calibri"/>
                  </a:rPr>
                </a:br>
                <a:r>
                  <a:rPr lang="en-US" sz="2400" dirty="0">
                    <a:solidFill>
                      <a:srgbClr val="000000"/>
                    </a:solidFill>
                    <a:latin typeface="Calibri"/>
                    <a:ea typeface="Calibri"/>
                    <a:cs typeface="Calibri"/>
                    <a:sym typeface="Calibri"/>
                  </a:rPr>
                  <a:t>     of </a:t>
                </a:r>
                <a:r>
                  <a:rPr lang="en-US" sz="2400" dirty="0">
                    <a:solidFill>
                      <a:srgbClr val="000000"/>
                    </a:solidFill>
                  </a:rPr>
                  <a:t> </a:t>
                </a:r>
                <a14:m>
                  <m:oMath xmlns:m="http://schemas.openxmlformats.org/officeDocument/2006/math">
                    <m:r>
                      <a:rPr lang="en-US" sz="2400" b="0" i="1" smtClean="0">
                        <a:solidFill>
                          <a:srgbClr val="000000"/>
                        </a:solidFill>
                        <a:latin typeface="Cambria Math" panose="02040503050406030204" pitchFamily="18" charset="0"/>
                      </a:rPr>
                      <m:t>𝜃</m:t>
                    </m:r>
                    <m:r>
                      <a:rPr lang="en-US" sz="2400" b="0" i="1" smtClean="0">
                        <a:solidFill>
                          <a:srgbClr val="000000"/>
                        </a:solidFill>
                        <a:latin typeface="Cambria Math" panose="02040503050406030204" pitchFamily="18" charset="0"/>
                      </a:rPr>
                      <m:t> </m:t>
                    </m:r>
                  </m:oMath>
                </a14:m>
                <a:r>
                  <a:rPr lang="en-US" sz="2400" dirty="0">
                    <a:solidFill>
                      <a:srgbClr val="000000"/>
                    </a:solidFill>
                  </a:rPr>
                  <a:t>(e.g. </a:t>
                </a:r>
                <a14:m>
                  <m:oMath xmlns:m="http://schemas.openxmlformats.org/officeDocument/2006/math">
                    <m:r>
                      <a:rPr lang="en-US" sz="2400" b="0" i="1" smtClean="0">
                        <a:solidFill>
                          <a:srgbClr val="000000"/>
                        </a:solidFill>
                        <a:latin typeface="Cambria Math" panose="02040503050406030204" pitchFamily="18" charset="0"/>
                      </a:rPr>
                      <m:t>𝜃</m:t>
                    </m:r>
                    <m:r>
                      <a:rPr lang="en-US" sz="2400" b="0" i="1" smtClean="0">
                        <a:solidFill>
                          <a:srgbClr val="000000"/>
                        </a:solidFill>
                        <a:latin typeface="Cambria Math" panose="02040503050406030204" pitchFamily="18" charset="0"/>
                      </a:rPr>
                      <m:t>=4</m:t>
                    </m:r>
                  </m:oMath>
                </a14:m>
                <a:r>
                  <a:rPr lang="en-US" sz="2400" dirty="0">
                    <a:solidFill>
                      <a:srgbClr val="000000"/>
                    </a:solidFill>
                  </a:rPr>
                  <a:t>)</a:t>
                </a:r>
              </a:p>
              <a:p>
                <a:pPr marL="457200" indent="-457200" defTabSz="609585" latinLnBrk="1" hangingPunct="0">
                  <a:buAutoNum type="arabicPeriod"/>
                </a:pPr>
                <a:endParaRPr lang="en-US" sz="2400" dirty="0">
                  <a:solidFill>
                    <a:srgbClr val="000000"/>
                  </a:solidFill>
                </a:endParaRPr>
              </a:p>
              <a:p>
                <a:pPr marL="457200" indent="-457200" defTabSz="609585" latinLnBrk="1" hangingPunct="0">
                  <a:buAutoNum type="arabicPeriod"/>
                </a:pPr>
                <a:r>
                  <a:rPr lang="en-US" sz="2400" dirty="0">
                    <a:solidFill>
                      <a:srgbClr val="000000"/>
                    </a:solidFill>
                    <a:latin typeface="Calibri"/>
                    <a:ea typeface="Calibri"/>
                    <a:cs typeface="Calibri"/>
                    <a:sym typeface="Calibri"/>
                  </a:rPr>
                  <a:t>Compute the gradient </a:t>
                </a:r>
                <a:br>
                  <a:rPr lang="en-US" sz="2400" dirty="0">
                    <a:solidFill>
                      <a:srgbClr val="000000"/>
                    </a:solidFill>
                    <a:latin typeface="Calibri"/>
                    <a:ea typeface="Calibri"/>
                    <a:cs typeface="Calibri"/>
                    <a:sym typeface="Calibri"/>
                  </a:rPr>
                </a:br>
                <a:r>
                  <a:rPr lang="en-US" sz="2400" dirty="0">
                    <a:solidFill>
                      <a:srgbClr val="000000"/>
                    </a:solidFill>
                    <a:latin typeface="Calibri"/>
                    <a:ea typeface="Calibri"/>
                    <a:cs typeface="Calibri"/>
                    <a:sym typeface="Calibri"/>
                  </a:rPr>
                  <a:t>    (derivative) of </a:t>
                </a:r>
                <a14:m>
                  <m:oMath xmlns:m="http://schemas.openxmlformats.org/officeDocument/2006/math">
                    <m:r>
                      <m:rPr>
                        <m:sty m:val="p"/>
                      </m:rPr>
                      <a:rPr lang="en-US" sz="2400" b="0" i="1" smtClean="0">
                        <a:solidFill>
                          <a:srgbClr val="000000"/>
                        </a:solidFill>
                        <a:latin typeface="Cambria Math" panose="02040503050406030204" pitchFamily="18" charset="0"/>
                        <a:ea typeface="Calibri"/>
                        <a:cs typeface="Calibri"/>
                        <a:sym typeface="Calibri"/>
                      </a:rPr>
                      <m:t>J</m:t>
                    </m:r>
                    <m:d>
                      <m:dPr>
                        <m:ctrlPr>
                          <a:rPr lang="en-US" sz="2400" b="0" i="1" smtClean="0">
                            <a:solidFill>
                              <a:srgbClr val="000000"/>
                            </a:solidFill>
                            <a:latin typeface="Cambria Math" panose="02040503050406030204" pitchFamily="18" charset="0"/>
                            <a:ea typeface="Calibri"/>
                            <a:cs typeface="Calibri"/>
                            <a:sym typeface="Calibri"/>
                          </a:rPr>
                        </m:ctrlPr>
                      </m:dPr>
                      <m:e>
                        <m:r>
                          <a:rPr lang="en-US" sz="2400" b="0" i="1" smtClean="0">
                            <a:solidFill>
                              <a:srgbClr val="000000"/>
                            </a:solidFill>
                            <a:latin typeface="Cambria Math" panose="02040503050406030204" pitchFamily="18" charset="0"/>
                            <a:ea typeface="Calibri"/>
                            <a:cs typeface="Calibri"/>
                            <a:sym typeface="Calibri"/>
                          </a:rPr>
                          <m:t>𝜃</m:t>
                        </m:r>
                      </m:e>
                    </m:d>
                    <m:r>
                      <a:rPr lang="en-US" sz="2400" b="0" i="1" smtClean="0">
                        <a:solidFill>
                          <a:srgbClr val="000000"/>
                        </a:solidFill>
                        <a:latin typeface="Cambria Math" panose="02040503050406030204" pitchFamily="18" charset="0"/>
                        <a:ea typeface="Calibri"/>
                        <a:cs typeface="Calibri"/>
                        <a:sym typeface="Calibri"/>
                      </a:rPr>
                      <m:t> </m:t>
                    </m:r>
                  </m:oMath>
                </a14:m>
                <a:r>
                  <a:rPr lang="en-US" sz="2400" dirty="0">
                    <a:solidFill>
                      <a:srgbClr val="000000"/>
                    </a:solidFill>
                    <a:latin typeface="Calibri"/>
                    <a:ea typeface="Calibri"/>
                    <a:cs typeface="Calibri"/>
                    <a:sym typeface="Calibri"/>
                  </a:rPr>
                  <a:t>at point</a:t>
                </a:r>
                <a:br>
                  <a:rPr lang="en-US" sz="2400" dirty="0">
                    <a:solidFill>
                      <a:srgbClr val="000000"/>
                    </a:solidFill>
                    <a:latin typeface="Calibri"/>
                    <a:ea typeface="Calibri"/>
                    <a:cs typeface="Calibri"/>
                    <a:sym typeface="Calibri"/>
                  </a:rPr>
                </a:br>
                <a:r>
                  <a:rPr lang="en-US" sz="2400" dirty="0">
                    <a:solidFill>
                      <a:srgbClr val="000000"/>
                    </a:solidFill>
                    <a:latin typeface="Calibri"/>
                    <a:ea typeface="Calibri"/>
                    <a:cs typeface="Calibri"/>
                    <a:sym typeface="Calibri"/>
                  </a:rPr>
                  <a:t> </a:t>
                </a:r>
                <a14:m>
                  <m:oMath xmlns:m="http://schemas.openxmlformats.org/officeDocument/2006/math">
                    <m:r>
                      <a:rPr lang="en-US" sz="2400" i="1">
                        <a:solidFill>
                          <a:srgbClr val="000000"/>
                        </a:solidFill>
                        <a:latin typeface="Cambria Math" panose="02040503050406030204" pitchFamily="18" charset="0"/>
                      </a:rPr>
                      <m:t>𝜃</m:t>
                    </m:r>
                    <m:r>
                      <a:rPr lang="en-US" sz="2400" i="1">
                        <a:solidFill>
                          <a:srgbClr val="000000"/>
                        </a:solidFill>
                        <a:latin typeface="Cambria Math" panose="02040503050406030204" pitchFamily="18" charset="0"/>
                      </a:rPr>
                      <m:t>=4</m:t>
                    </m:r>
                  </m:oMath>
                </a14:m>
                <a:r>
                  <a:rPr lang="en-US" sz="2400" dirty="0">
                    <a:solidFill>
                      <a:srgbClr val="000000"/>
                    </a:solidFill>
                    <a:latin typeface="Calibri"/>
                    <a:ea typeface="Calibri"/>
                    <a:cs typeface="Calibri"/>
                    <a:sym typeface="Calibri"/>
                  </a:rPr>
                  <a:t>.</a:t>
                </a:r>
              </a:p>
              <a:p>
                <a:pPr marL="457200" indent="-457200" defTabSz="609585" latinLnBrk="1" hangingPunct="0">
                  <a:buAutoNum type="arabicPeriod"/>
                </a:pPr>
                <a:endParaRPr lang="en-US" sz="2400" dirty="0">
                  <a:solidFill>
                    <a:srgbClr val="000000"/>
                  </a:solidFill>
                  <a:latin typeface="Calibri"/>
                  <a:ea typeface="Calibri"/>
                  <a:cs typeface="Calibri"/>
                  <a:sym typeface="Calibri"/>
                </a:endParaRPr>
              </a:p>
              <a:p>
                <a:pPr marL="457200" indent="-457200" defTabSz="609585" latinLnBrk="1" hangingPunct="0">
                  <a:buAutoNum type="arabicPeriod"/>
                </a:pPr>
                <a:r>
                  <a:rPr lang="en-US" sz="2400" dirty="0">
                    <a:solidFill>
                      <a:srgbClr val="000000"/>
                    </a:solidFill>
                    <a:latin typeface="Calibri"/>
                    <a:ea typeface="Calibri"/>
                    <a:cs typeface="Calibri"/>
                    <a:sym typeface="Calibri"/>
                  </a:rPr>
                  <a:t>Recompute </a:t>
                </a:r>
                <a14:m>
                  <m:oMath xmlns:m="http://schemas.openxmlformats.org/officeDocument/2006/math">
                    <m:r>
                      <a:rPr lang="en-US" sz="2400" b="0" i="1" smtClean="0">
                        <a:solidFill>
                          <a:srgbClr val="000000"/>
                        </a:solidFill>
                        <a:latin typeface="Cambria Math" panose="02040503050406030204" pitchFamily="18" charset="0"/>
                        <a:ea typeface="Calibri"/>
                        <a:cs typeface="Calibri"/>
                        <a:sym typeface="Calibri"/>
                      </a:rPr>
                      <m:t>𝜃</m:t>
                    </m:r>
                  </m:oMath>
                </a14:m>
                <a:r>
                  <a:rPr lang="en-US" sz="2400" dirty="0">
                    <a:solidFill>
                      <a:srgbClr val="000000"/>
                    </a:solidFill>
                    <a:latin typeface="Calibri"/>
                    <a:ea typeface="Calibri"/>
                    <a:cs typeface="Calibri"/>
                    <a:sym typeface="Calibri"/>
                  </a:rPr>
                  <a:t> as:</a:t>
                </a:r>
              </a:p>
              <a:p>
                <a:pPr defTabSz="609585" latinLnBrk="1" hangingPunct="0"/>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𝜃</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𝜃</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𝜆</m:t>
                      </m:r>
                      <m:r>
                        <a:rPr lang="en-US"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𝑔𝑟𝑎𝑑𝑖𝑒𝑛𝑡</m:t>
                      </m:r>
                    </m:oMath>
                  </m:oMathPara>
                </a14:m>
                <a:endParaRPr lang="en-US" sz="2400" dirty="0">
                  <a:solidFill>
                    <a:srgbClr val="000000"/>
                  </a:solidFill>
                </a:endParaRPr>
              </a:p>
              <a:p>
                <a:pPr marL="457200" indent="-457200" defTabSz="609585" latinLnBrk="1" hangingPunct="0">
                  <a:buAutoNum type="arabicPeriod"/>
                </a:pPr>
                <a:endParaRPr lang="en-US" sz="2400" dirty="0">
                  <a:solidFill>
                    <a:srgbClr val="000000"/>
                  </a:solidFill>
                </a:endParaRPr>
              </a:p>
              <a:p>
                <a:pPr marL="457200" indent="-457200" defTabSz="609585" latinLnBrk="1" hangingPunct="0">
                  <a:buAutoNum type="arabicPeriod"/>
                </a:pPr>
                <a:endParaRPr lang="en-US" sz="2400" dirty="0">
                  <a:solidFill>
                    <a:srgbClr val="000000"/>
                  </a:solidFill>
                </a:endParaRPr>
              </a:p>
            </p:txBody>
          </p:sp>
        </mc:Choice>
        <mc:Fallback xmlns="">
          <p:sp>
            <p:nvSpPr>
              <p:cNvPr id="10" name="TextBox 9">
                <a:extLst>
                  <a:ext uri="{FF2B5EF4-FFF2-40B4-BE49-F238E27FC236}">
                    <a16:creationId xmlns:a16="http://schemas.microsoft.com/office/drawing/2014/main" id="{623C084B-95E5-1973-B57D-617C3E4C953F}"/>
                  </a:ext>
                </a:extLst>
              </p:cNvPr>
              <p:cNvSpPr txBox="1">
                <a:spLocks noRot="1" noChangeAspect="1" noMove="1" noResize="1" noEditPoints="1" noAdjustHandles="1" noChangeArrowheads="1" noChangeShapeType="1" noTextEdit="1"/>
              </p:cNvSpPr>
              <p:nvPr/>
            </p:nvSpPr>
            <p:spPr>
              <a:xfrm>
                <a:off x="231704" y="1484282"/>
                <a:ext cx="5710664" cy="4185759"/>
              </a:xfrm>
              <a:prstGeom prst="rect">
                <a:avLst/>
              </a:prstGeom>
              <a:blipFill>
                <a:blip r:embed="rId5"/>
                <a:stretch>
                  <a:fillRect l="-2241" t="-87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07504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a:xfrm>
            <a:off x="543261" y="12991"/>
            <a:ext cx="12192000" cy="1096280"/>
          </a:xfrm>
        </p:spPr>
        <p:txBody>
          <a:bodyPr/>
          <a:lstStyle/>
          <a:p>
            <a:r>
              <a:rPr lang="en-US" dirty="0">
                <a:cs typeface="Calibri Light"/>
              </a:rPr>
              <a:t>Gradient Descent</a:t>
            </a:r>
            <a:endParaRPr lang="en-US" dirty="0"/>
          </a:p>
        </p:txBody>
      </p:sp>
      <p:pic>
        <p:nvPicPr>
          <p:cNvPr id="9" name="Picture 19" descr="A close up of a necklace&#10;&#10;Description generated with very high confidence">
            <a:extLst>
              <a:ext uri="{FF2B5EF4-FFF2-40B4-BE49-F238E27FC236}">
                <a16:creationId xmlns:a16="http://schemas.microsoft.com/office/drawing/2014/main" id="{00FCEF97-830B-40F3-B143-B185AB6947C1}"/>
              </a:ext>
            </a:extLst>
          </p:cNvPr>
          <p:cNvPicPr>
            <a:picLocks noChangeAspect="1"/>
          </p:cNvPicPr>
          <p:nvPr/>
        </p:nvPicPr>
        <p:blipFill rotWithShape="1">
          <a:blip r:embed="rId3"/>
          <a:srcRect r="3465" b="4734"/>
          <a:stretch/>
        </p:blipFill>
        <p:spPr>
          <a:xfrm>
            <a:off x="6502489" y="1557159"/>
            <a:ext cx="5689511" cy="403959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22729" y="1236431"/>
                <a:ext cx="5540189" cy="4182492"/>
              </a:xfrm>
              <a:prstGeom prst="rect">
                <a:avLst/>
              </a:prstGeom>
              <a:noFill/>
            </p:spPr>
            <p:txBody>
              <a:bodyPr wrap="square" rtlCol="0">
                <a:spAutoFit/>
              </a:bodyPr>
              <a:lstStyle/>
              <a:p>
                <a:r>
                  <a:rPr lang="en-US" dirty="0"/>
                  <a:t>Repeat until convergence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den>
                    </m:f>
                  </m:oMath>
                </a14:m>
                <a:r>
                  <a:rPr lang="en-US" dirty="0"/>
                  <a:t> }</a:t>
                </a:r>
              </a:p>
              <a:p>
                <a:endParaRPr lang="en-US" dirty="0"/>
              </a:p>
              <a:p>
                <a:r>
                  <a:rPr lang="en-US" dirty="0"/>
                  <a:t>Intuition for Gradient Descent:</a:t>
                </a:r>
              </a:p>
              <a:p>
                <a:endParaRPr lang="en-US" dirty="0"/>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den>
                    </m:f>
                  </m:oMath>
                </a14:m>
                <a:r>
                  <a:rPr lang="en-US" dirty="0"/>
                  <a:t>  gives change of cost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a14:m>
                <a:r>
                  <a:rPr lang="en-US" dirty="0"/>
                  <a:t>. For example in previous slide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den>
                    </m:f>
                  </m:oMath>
                </a14:m>
                <a:endParaRPr lang="en-US" dirty="0"/>
              </a:p>
              <a:p>
                <a:endParaRPr lang="en-US" dirty="0"/>
              </a:p>
              <a:p>
                <a:pPr marL="285750" indent="-285750">
                  <a:buFont typeface="Arial" panose="020B0604020202020204" pitchFamily="34" charset="0"/>
                  <a:buChar char="•"/>
                </a:pPr>
                <a:r>
                  <a:rPr lang="en-US" dirty="0"/>
                  <a:t> is zero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0" dirty="0"/>
                  <a:t> , cost is not changing with </a:t>
                </a:r>
                <a14:m>
                  <m:oMath xmlns:m="http://schemas.openxmlformats.org/officeDocument/2006/math">
                    <m:r>
                      <a:rPr lang="en-US" b="0" i="1" smtClean="0">
                        <a:latin typeface="Cambria Math" panose="02040503050406030204" pitchFamily="18" charset="0"/>
                      </a:rPr>
                      <m:t>𝜃</m:t>
                    </m:r>
                  </m:oMath>
                </a14:m>
                <a:endParaRPr lang="en-US" b="0" dirty="0"/>
              </a:p>
              <a:p>
                <a:pPr marL="285750" indent="-285750">
                  <a:buFont typeface="Arial" panose="020B0604020202020204" pitchFamily="34" charset="0"/>
                  <a:buChar char="•"/>
                </a:pPr>
                <a:r>
                  <a:rPr lang="en-US" dirty="0"/>
                  <a:t>is positive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a14:m>
                <a:r>
                  <a:rPr lang="en-US" b="0" dirty="0"/>
                  <a:t>, this means cost is increasing with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a14:m>
                <a:r>
                  <a:rPr lang="en-US" b="0" dirty="0"/>
                  <a:t> , hence decrease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a14:m>
                <a:endParaRPr lang="en-US" b="0" dirty="0"/>
              </a:p>
              <a:p>
                <a:pPr marL="285750" indent="-285750">
                  <a:buFont typeface="Arial" panose="020B0604020202020204" pitchFamily="34" charset="0"/>
                  <a:buChar char="•"/>
                </a:pPr>
                <a:r>
                  <a:rPr lang="en-US" dirty="0"/>
                  <a:t>is negative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this means cost is decreasing  with increase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a14:m>
                <a:r>
                  <a:rPr lang="en-US" dirty="0"/>
                  <a:t> , hence increase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a14:m>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729" y="1236431"/>
                <a:ext cx="5540189" cy="4182492"/>
              </a:xfrm>
              <a:prstGeom prst="rect">
                <a:avLst/>
              </a:prstGeom>
              <a:blipFill>
                <a:blip r:embed="rId4"/>
                <a:stretch>
                  <a:fillRect l="-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06565" y="5231107"/>
                <a:ext cx="3480889" cy="532390"/>
              </a:xfrm>
              <a:prstGeom prst="rect">
                <a:avLst/>
              </a:prstGeom>
            </p:spPr>
            <p:txBody>
              <a:bodyPr wrap="none">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 (</m:t>
                            </m:r>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e>
                    </m:nary>
                  </m:oMath>
                </a14:m>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406565" y="5231107"/>
                <a:ext cx="3480889" cy="532390"/>
              </a:xfrm>
              <a:prstGeom prst="rect">
                <a:avLst/>
              </a:prstGeom>
              <a:blipFill>
                <a:blip r:embed="rId5"/>
                <a:stretch>
                  <a:fillRect t="-70115" b="-112644"/>
                </a:stretch>
              </a:blipFill>
            </p:spPr>
            <p:txBody>
              <a:bodyPr/>
              <a:lstStyle/>
              <a:p>
                <a:r>
                  <a:rPr lang="en-US">
                    <a:noFill/>
                  </a:rPr>
                  <a:t> </a:t>
                </a:r>
              </a:p>
            </p:txBody>
          </p:sp>
        </mc:Fallback>
      </mc:AlternateContent>
    </p:spTree>
    <p:extLst>
      <p:ext uri="{BB962C8B-B14F-4D97-AF65-F5344CB8AC3E}">
        <p14:creationId xmlns:p14="http://schemas.microsoft.com/office/powerpoint/2010/main" val="364706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614185" y="1363437"/>
            <a:ext cx="7562088" cy="3194858"/>
          </a:xfrm>
        </p:spPr>
        <p:txBody>
          <a:bodyPr>
            <a:normAutofit/>
          </a:bodyPr>
          <a:lstStyle/>
          <a:p>
            <a:pPr>
              <a:spcBef>
                <a:spcPts val="1800"/>
              </a:spcBef>
            </a:pPr>
            <a:endParaRPr lang="en-US" dirty="0"/>
          </a:p>
          <a:p>
            <a:pPr>
              <a:spcBef>
                <a:spcPts val="1800"/>
              </a:spcBef>
            </a:pPr>
            <a:r>
              <a:rPr lang="en-US" dirty="0"/>
              <a:t>Linear Regression</a:t>
            </a:r>
          </a:p>
          <a:p>
            <a:pPr>
              <a:spcBef>
                <a:spcPts val="1800"/>
              </a:spcBef>
            </a:pPr>
            <a:r>
              <a:rPr lang="en-US" dirty="0"/>
              <a:t>Logistic Regression</a:t>
            </a:r>
          </a:p>
          <a:p>
            <a:pPr>
              <a:spcBef>
                <a:spcPts val="1800"/>
              </a:spcBef>
            </a:pPr>
            <a:r>
              <a:rPr lang="en-US" dirty="0"/>
              <a:t>Advanced Regression</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a:t>
            </a:fld>
            <a:endParaRPr lang="en-US" dirty="0"/>
          </a:p>
        </p:txBody>
      </p:sp>
    </p:spTree>
    <p:extLst>
      <p:ext uri="{BB962C8B-B14F-4D97-AF65-F5344CB8AC3E}">
        <p14:creationId xmlns:p14="http://schemas.microsoft.com/office/powerpoint/2010/main" val="216156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p:txBody>
          <a:bodyPr>
            <a:normAutofit/>
          </a:bodyPr>
          <a:lstStyle/>
          <a:p>
            <a:r>
              <a:rPr lang="en-US" dirty="0">
                <a:cs typeface="Calibri Light"/>
              </a:rPr>
              <a:t>Gradient Descent- Two Parameters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12263-477F-474B-9304-F7358CDC9D43}"/>
                  </a:ext>
                </a:extLst>
              </p:cNvPr>
              <p:cNvSpPr>
                <a:spLocks noGrp="1"/>
              </p:cNvSpPr>
              <p:nvPr>
                <p:ph idx="1"/>
              </p:nvPr>
            </p:nvSpPr>
            <p:spPr>
              <a:xfrm>
                <a:off x="838199" y="1534886"/>
                <a:ext cx="9516035" cy="4642077"/>
              </a:xfrm>
            </p:spPr>
            <p:txBody>
              <a:bodyPr vert="horz" lIns="91440" tIns="45720" rIns="91440" bIns="45720" rtlCol="0" anchor="t">
                <a:norm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0</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Cost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Repeat until convergence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oMath>
                </a14:m>
                <a:r>
                  <a:rPr lang="en-US" dirty="0">
                    <a:latin typeface="Times New Roman" panose="02020603050405020304" pitchFamily="18" charset="0"/>
                    <a:cs typeface="Times New Roman" panose="02020603050405020304" pitchFamily="18" charset="0"/>
                  </a:rPr>
                  <a:t> for j: = 0,1}</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Update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simultaneously </a:t>
                </a:r>
              </a:p>
            </p:txBody>
          </p:sp>
        </mc:Choice>
        <mc:Fallback xmlns="">
          <p:sp>
            <p:nvSpPr>
              <p:cNvPr id="3" name="Content Placeholder 2">
                <a:extLst>
                  <a:ext uri="{FF2B5EF4-FFF2-40B4-BE49-F238E27FC236}">
                    <a16:creationId xmlns:a16="http://schemas.microsoft.com/office/drawing/2014/main" id="{0DC12263-477F-474B-9304-F7358CDC9D43}"/>
                  </a:ext>
                </a:extLst>
              </p:cNvPr>
              <p:cNvSpPr>
                <a:spLocks noGrp="1" noRot="1" noChangeAspect="1" noMove="1" noResize="1" noEditPoints="1" noAdjustHandles="1" noChangeArrowheads="1" noChangeShapeType="1" noTextEdit="1"/>
              </p:cNvSpPr>
              <p:nvPr>
                <p:ph idx="1"/>
              </p:nvPr>
            </p:nvSpPr>
            <p:spPr>
              <a:xfrm>
                <a:off x="838199" y="1534886"/>
                <a:ext cx="9516035" cy="4642077"/>
              </a:xfrm>
              <a:blipFill>
                <a:blip r:embed="rId3"/>
                <a:stretch>
                  <a:fillRect l="-1280" t="-1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08964" y="2382770"/>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108964" y="2382770"/>
                <a:ext cx="3937232" cy="848566"/>
              </a:xfrm>
              <a:prstGeom prst="rect">
                <a:avLst/>
              </a:prstGeom>
              <a:blipFill>
                <a:blip r:embed="rId4"/>
                <a:stretch>
                  <a:fillRect/>
                </a:stretch>
              </a:blipFill>
            </p:spPr>
            <p:txBody>
              <a:bodyPr/>
              <a:lstStyle/>
              <a:p>
                <a:r>
                  <a:rPr lang="en-US">
                    <a:noFill/>
                  </a:rPr>
                  <a:t> </a:t>
                </a:r>
              </a:p>
            </p:txBody>
          </p:sp>
        </mc:Fallback>
      </mc:AlternateContent>
      <p:pic>
        <p:nvPicPr>
          <p:cNvPr id="2050" name="Picture 2" descr="https://learning.oreilly.com/library/view/data-science-from/9781492041122/assets/dsf2_08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637" y="1755418"/>
            <a:ext cx="4260150" cy="34447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45505" y="1264496"/>
            <a:ext cx="2608729" cy="369332"/>
          </a:xfrm>
          <a:prstGeom prst="rect">
            <a:avLst/>
          </a:prstGeom>
          <a:noFill/>
        </p:spPr>
        <p:txBody>
          <a:bodyPr wrap="square" rtlCol="0">
            <a:spAutoFit/>
          </a:bodyPr>
          <a:lstStyle/>
          <a:p>
            <a:r>
              <a:rPr lang="en-US" dirty="0"/>
              <a:t>Convex Function</a:t>
            </a:r>
          </a:p>
        </p:txBody>
      </p:sp>
      <p:sp>
        <p:nvSpPr>
          <p:cNvPr id="8" name="TextBox 7"/>
          <p:cNvSpPr txBox="1"/>
          <p:nvPr/>
        </p:nvSpPr>
        <p:spPr>
          <a:xfrm>
            <a:off x="7454636" y="5497158"/>
            <a:ext cx="3727937" cy="646331"/>
          </a:xfrm>
          <a:prstGeom prst="rect">
            <a:avLst/>
          </a:prstGeom>
          <a:noFill/>
        </p:spPr>
        <p:txBody>
          <a:bodyPr wrap="square" rtlCol="0">
            <a:spAutoFit/>
          </a:bodyPr>
          <a:lstStyle/>
          <a:p>
            <a:r>
              <a:rPr lang="en-US" dirty="0"/>
              <a:t>Image Source : Book: Data Science from scratch, 2</a:t>
            </a:r>
            <a:r>
              <a:rPr lang="en-US" baseline="30000" dirty="0"/>
              <a:t>nd</a:t>
            </a:r>
            <a:r>
              <a:rPr lang="en-US" dirty="0"/>
              <a:t> edition.</a:t>
            </a:r>
          </a:p>
        </p:txBody>
      </p:sp>
    </p:spTree>
    <p:extLst>
      <p:ext uri="{BB962C8B-B14F-4D97-AF65-F5344CB8AC3E}">
        <p14:creationId xmlns:p14="http://schemas.microsoft.com/office/powerpoint/2010/main" val="3057052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Two Parameters</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1032231" y="1976239"/>
            <a:ext cx="6810194" cy="3523377"/>
            <a:chOff x="917931" y="1118989"/>
            <a:chExt cx="6810194" cy="352337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917931" y="1118989"/>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11275" cy="276999"/>
                </a:xfrm>
                <a:prstGeom prst="rect">
                  <a:avLst/>
                </a:prstGeom>
                <a:blipFill rotWithShape="0">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917931" y="1994463"/>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917931" y="1539618"/>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917931" y="1539618"/>
                  <a:ext cx="2784158" cy="369330"/>
                </a:xfrm>
                <a:prstGeom prst="rect">
                  <a:avLst/>
                </a:prstGeom>
                <a:blipFill>
                  <a:blip r:embed="rId4"/>
                  <a:stretch>
                    <a:fillRect l="-3501" t="-8197"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82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82961"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i="1">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06109" cy="369332"/>
                </a:xfrm>
                <a:prstGeom prst="rect">
                  <a:avLst/>
                </a:prstGeom>
              </p:spPr>
              <p:txBody>
                <a:bodyPr wrap="none">
                  <a:spAutoFit/>
                </a:bodyPr>
                <a:lstStyle/>
                <a:p>
                  <a:r>
                    <a:rPr lang="en-US" dirty="0">
                      <a:solidFill>
                        <a:schemeClr val="tx1"/>
                      </a:solidFill>
                    </a:rPr>
                    <a:t>J</a:t>
                  </a:r>
                  <a14:m>
                    <m:oMath xmlns:m="http://schemas.openxmlformats.org/officeDocument/2006/math">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06109" cy="369332"/>
                </a:xfrm>
                <a:prstGeom prst="rect">
                  <a:avLst/>
                </a:prstGeom>
                <a:blipFill>
                  <a:blip r:embed="rId9"/>
                  <a:stretch>
                    <a:fillRect l="-4848" t="-10000" r="-1212" b="-2666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A2BA-AFD2-5F83-5218-6758406CF7B8}"/>
                </a:ext>
              </a:extLst>
            </p:cNvPr>
            <p:cNvSpPr/>
            <p:nvPr/>
          </p:nvSpPr>
          <p:spPr>
            <a:xfrm>
              <a:off x="2865897" y="3855069"/>
              <a:ext cx="4862228" cy="369332"/>
            </a:xfrm>
            <a:prstGeom prst="rect">
              <a:avLst/>
            </a:prstGeom>
          </p:spPr>
          <p:txBody>
            <a:bodyPr wrap="none">
              <a:spAutoFit/>
            </a:bodyPr>
            <a:lstStyle/>
            <a:p>
              <a:r>
                <a:rPr lang="en-US" dirty="0">
                  <a:solidFill>
                    <a:srgbClr val="00B050"/>
                  </a:solidFill>
                </a:rPr>
                <a:t>// Useful to see if this is becoming smaller or not. </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70EE9B2-1F10-5932-68B5-18A909FF4AE4}"/>
                  </a:ext>
                </a:extLst>
              </p:cNvPr>
              <p:cNvSpPr/>
              <p:nvPr/>
            </p:nvSpPr>
            <p:spPr>
              <a:xfrm>
                <a:off x="4800604" y="1971636"/>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2" name="Rectangle 21">
                <a:extLst>
                  <a:ext uri="{FF2B5EF4-FFF2-40B4-BE49-F238E27FC236}">
                    <a16:creationId xmlns:a16="http://schemas.microsoft.com/office/drawing/2014/main" id="{970EE9B2-1F10-5932-68B5-18A909FF4AE4}"/>
                  </a:ext>
                </a:extLst>
              </p:cNvPr>
              <p:cNvSpPr>
                <a:spLocks noRot="1" noChangeAspect="1" noMove="1" noResize="1" noEditPoints="1" noAdjustHandles="1" noChangeArrowheads="1" noChangeShapeType="1" noTextEdit="1"/>
              </p:cNvSpPr>
              <p:nvPr/>
            </p:nvSpPr>
            <p:spPr>
              <a:xfrm>
                <a:off x="4800604" y="1971636"/>
                <a:ext cx="3937232" cy="84856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7639" cy="369332"/>
              </a:xfrm>
              <a:prstGeom prst="rect">
                <a:avLst/>
              </a:prstGeom>
              <a:blipFill>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i="1">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6886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p:txBody>
          <a:bodyPr/>
          <a:lstStyle/>
          <a:p>
            <a:r>
              <a:rPr lang="en-US" dirty="0">
                <a:cs typeface="Calibri Light"/>
              </a:rPr>
              <a:t>Matrix Notation</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649044" y="1363437"/>
                <a:ext cx="10900226" cy="4516365"/>
              </a:xfrm>
              <a:prstGeom prst="rect">
                <a:avLst/>
              </a:prstGeom>
            </p:spPr>
            <p:txBody>
              <a:bodyPr wrap="square">
                <a:spAutoFit/>
              </a:bodyPr>
              <a:lstStyle/>
              <a:p>
                <a:r>
                  <a:rPr lang="en-US" dirty="0"/>
                  <a:t>General: Repeat until convergence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den>
                    </m:f>
                  </m:oMath>
                </a14:m>
                <a:r>
                  <a:rPr lang="en-US" dirty="0"/>
                  <a:t> </a:t>
                </a:r>
                <a:r>
                  <a:rPr lang="en-US" dirty="0">
                    <a:latin typeface="Times New Roman" panose="02020603050405020304" pitchFamily="18" charset="0"/>
                    <a:cs typeface="Times New Roman" panose="02020603050405020304" pitchFamily="18" charset="0"/>
                  </a:rPr>
                  <a:t>for j: = 0….n</a:t>
                </a:r>
                <a:r>
                  <a:rPr lang="en-US" dirty="0"/>
                  <a:t>}</a:t>
                </a:r>
              </a:p>
              <a:p>
                <a:r>
                  <a:rPr lang="en-US" dirty="0">
                    <a:latin typeface="Times New Roman" panose="02020603050405020304" pitchFamily="18" charset="0"/>
                    <a:cs typeface="Times New Roman" panose="02020603050405020304" pitchFamily="18" charset="0"/>
                  </a:rPr>
                  <a:t>Linear Regression: Repeat until convergence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oMath>
                </a14:m>
                <a:r>
                  <a:rPr lang="en-US" dirty="0">
                    <a:latin typeface="Times New Roman" panose="02020603050405020304" pitchFamily="18" charset="0"/>
                    <a:cs typeface="Times New Roman" panose="02020603050405020304" pitchFamily="18" charset="0"/>
                  </a:rPr>
                  <a:t> for </a:t>
                </a:r>
                <a14:m>
                  <m:oMath xmlns:m="http://schemas.openxmlformats.org/officeDocument/2006/math">
                    <m:r>
                      <m:rPr>
                        <m:sty m:val="p"/>
                      </m:rPr>
                      <a:rPr lang="en-US">
                        <a:latin typeface="Cambria Math" panose="02040503050406030204" pitchFamily="18" charset="0"/>
                        <a:cs typeface="Times New Roman" panose="02020603050405020304" pitchFamily="18" charset="0"/>
                      </a:rPr>
                      <m:t>j</m:t>
                    </m:r>
                    <m:r>
                      <a:rPr lang="en-US">
                        <a:latin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r>
                          <a:rPr lang="en-US" i="1">
                            <a:latin typeface="Cambria Math" panose="02040503050406030204" pitchFamily="18" charset="0"/>
                            <a:ea typeface="Cambria Math" panose="02040503050406030204" pitchFamily="18" charset="0"/>
                            <a:cs typeface="Times New Roman" panose="02020603050405020304" pitchFamily="18" charset="0"/>
                          </a:rPr>
                          <m:t>1,2…</m:t>
                        </m:r>
                        <m:r>
                          <a:rPr lang="en-US" i="1">
                            <a:latin typeface="Cambria Math" panose="02040503050406030204" pitchFamily="18" charset="0"/>
                            <a:ea typeface="Cambria Math" panose="02040503050406030204" pitchFamily="18" charset="0"/>
                            <a:cs typeface="Times New Roman" panose="02020603050405020304" pitchFamily="18" charset="0"/>
                          </a:rPr>
                          <m:t>𝑛</m:t>
                        </m:r>
                      </m:e>
                    </m:d>
                  </m:oMath>
                </a14:m>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Matrix Notation:</a:t>
                </a:r>
              </a:p>
              <a:p>
                <a:r>
                  <a:rPr lang="en-US" dirty="0">
                    <a:latin typeface="Times New Roman" panose="02020603050405020304" pitchFamily="18" charset="0"/>
                    <a:cs typeface="Times New Roman" panose="02020603050405020304" pitchFamily="18" charset="0"/>
                  </a:rPr>
                  <a:t>Generic : </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𝐽</m:t>
                      </m:r>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𝜃</m:t>
                          </m:r>
                        </m:e>
                      </m:d>
                    </m:oMath>
                  </m:oMathPara>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𝐽</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𝜃</m:t>
                        </m:r>
                      </m:e>
                    </m:d>
                  </m:oMath>
                </a14:m>
                <a:r>
                  <a:rPr lang="en-US" dirty="0">
                    <a:latin typeface="Times New Roman" panose="02020603050405020304" pitchFamily="18" charset="0"/>
                    <a:cs typeface="Times New Roman" panose="02020603050405020304" pitchFamily="18" charset="0"/>
                  </a:rPr>
                  <a:t> is a column vector of form:</a:t>
                </a:r>
                <a14:m>
                  <m:oMath xmlns:m="http://schemas.openxmlformats.org/officeDocument/2006/math">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𝐽</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𝜃</m:t>
                        </m:r>
                      </m:e>
                    </m:d>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eqArrPr>
                          <m:e>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𝐽</m:t>
                                </m:r>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𝜃</m:t>
                                    </m:r>
                                  </m:e>
                                </m:d>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sub>
                                </m:sSub>
                              </m:den>
                            </m:f>
                          </m:e>
                          <m:e>
                            <m:f>
                              <m:fPr>
                                <m:ctrlPr>
                                  <a:rPr 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𝐽</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𝜃</m:t>
                                    </m:r>
                                  </m:e>
                                </m:d>
                              </m:num>
                              <m:den>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sub>
                                </m:sSub>
                              </m:den>
                            </m:f>
                          </m:e>
                          <m:e>
                            <m:r>
                              <a:rPr lang="en-US"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ea typeface="Cambria Math" panose="02040503050406030204" pitchFamily="18" charset="0"/>
                                <a:cs typeface="Times New Roman" panose="02020603050405020304" pitchFamily="18" charset="0"/>
                              </a:rPr>
                              <m:t>.</m:t>
                            </m:r>
                          </m:e>
                          <m:e>
                            <m:f>
                              <m:fPr>
                                <m:ctrlPr>
                                  <a:rPr 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𝐽</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𝜃</m:t>
                                    </m:r>
                                  </m:e>
                                </m:d>
                              </m:num>
                              <m:den>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sub>
                                </m:sSub>
                              </m:den>
                            </m:f>
                          </m:e>
                        </m:eqArr>
                      </m:e>
                    </m:d>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Linear Regression: </a:t>
                </a:r>
                <a14:m>
                  <m:oMath xmlns:m="http://schemas.openxmlformats.org/officeDocument/2006/math">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𝛼</m:t>
                        </m:r>
                      </m:num>
                      <m:den>
                        <m:r>
                          <a:rPr lang="en-US" b="0" i="1" smtClean="0">
                            <a:latin typeface="Cambria Math" panose="02040503050406030204" pitchFamily="18" charset="0"/>
                            <a:cs typeface="Times New Roman" panose="02020603050405020304" pitchFamily="18" charset="0"/>
                          </a:rPr>
                          <m:t>𝑚</m:t>
                        </m:r>
                      </m:den>
                    </m:f>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𝑋</m:t>
                        </m:r>
                      </m:e>
                      <m:sup>
                        <m:r>
                          <a:rPr lang="en-US" b="0" i="1" smtClean="0">
                            <a:latin typeface="Cambria Math" panose="02040503050406030204" pitchFamily="18" charset="0"/>
                            <a:cs typeface="Times New Roman" panose="02020603050405020304" pitchFamily="18" charset="0"/>
                          </a:rPr>
                          <m:t>𝑇</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m:t>
                    </m:r>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𝑦</m:t>
                        </m:r>
                      </m:e>
                    </m:acc>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49044" y="1363437"/>
                <a:ext cx="10900226" cy="4516365"/>
              </a:xfrm>
              <a:prstGeom prst="rect">
                <a:avLst/>
              </a:prstGeom>
              <a:blipFill>
                <a:blip r:embed="rId3"/>
                <a:stretch>
                  <a:fillRect l="-447"/>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2617303"/>
            <a:ext cx="5919719" cy="3738770"/>
          </a:xfrm>
          <a:prstGeom prst="rect">
            <a:avLst/>
          </a:prstGeom>
        </p:spPr>
      </p:pic>
    </p:spTree>
    <p:extLst>
      <p:ext uri="{BB962C8B-B14F-4D97-AF65-F5344CB8AC3E}">
        <p14:creationId xmlns:p14="http://schemas.microsoft.com/office/powerpoint/2010/main" val="2692071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23</a:t>
            </a:fld>
            <a:endParaRPr lang="en-US" dirty="0"/>
          </a:p>
        </p:txBody>
      </p:sp>
      <p:pic>
        <p:nvPicPr>
          <p:cNvPr id="2050" name="Picture 2" descr="https://saugatbhattarai.com.np/wp-content/uploads/2018/06/learning-rate-gradient-desc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421" y="1745447"/>
            <a:ext cx="7863157" cy="369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61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learning rate -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24</a:t>
            </a:fld>
            <a:endParaRPr lang="en-US" dirty="0"/>
          </a:p>
        </p:txBody>
      </p:sp>
      <p:pic>
        <p:nvPicPr>
          <p:cNvPr id="7" name="Picture 6"/>
          <p:cNvPicPr>
            <a:picLocks noChangeAspect="1"/>
          </p:cNvPicPr>
          <p:nvPr/>
        </p:nvPicPr>
        <p:blipFill>
          <a:blip r:embed="rId2"/>
          <a:stretch>
            <a:fillRect/>
          </a:stretch>
        </p:blipFill>
        <p:spPr>
          <a:xfrm>
            <a:off x="344556" y="1404932"/>
            <a:ext cx="8590099" cy="2169114"/>
          </a:xfrm>
          <a:prstGeom prst="rect">
            <a:avLst/>
          </a:prstGeom>
        </p:spPr>
      </p:pic>
      <p:pic>
        <p:nvPicPr>
          <p:cNvPr id="8" name="Picture 7"/>
          <p:cNvPicPr>
            <a:picLocks noChangeAspect="1"/>
          </p:cNvPicPr>
          <p:nvPr/>
        </p:nvPicPr>
        <p:blipFill>
          <a:blip r:embed="rId3"/>
          <a:stretch>
            <a:fillRect/>
          </a:stretch>
        </p:blipFill>
        <p:spPr>
          <a:xfrm>
            <a:off x="6096000" y="3422404"/>
            <a:ext cx="2645359" cy="3077719"/>
          </a:xfrm>
          <a:prstGeom prst="rect">
            <a:avLst/>
          </a:prstGeom>
        </p:spPr>
      </p:pic>
      <p:pic>
        <p:nvPicPr>
          <p:cNvPr id="9" name="Picture 8"/>
          <p:cNvPicPr>
            <a:picLocks noChangeAspect="1"/>
          </p:cNvPicPr>
          <p:nvPr/>
        </p:nvPicPr>
        <p:blipFill>
          <a:blip r:embed="rId4"/>
          <a:stretch>
            <a:fillRect/>
          </a:stretch>
        </p:blipFill>
        <p:spPr>
          <a:xfrm>
            <a:off x="3289229" y="3615541"/>
            <a:ext cx="2024894" cy="2780539"/>
          </a:xfrm>
          <a:prstGeom prst="rect">
            <a:avLst/>
          </a:prstGeom>
        </p:spPr>
      </p:pic>
      <p:pic>
        <p:nvPicPr>
          <p:cNvPr id="10" name="Picture 9"/>
          <p:cNvPicPr>
            <a:picLocks noChangeAspect="1"/>
          </p:cNvPicPr>
          <p:nvPr/>
        </p:nvPicPr>
        <p:blipFill>
          <a:blip r:embed="rId5"/>
          <a:stretch>
            <a:fillRect/>
          </a:stretch>
        </p:blipFill>
        <p:spPr>
          <a:xfrm>
            <a:off x="9282730" y="3442305"/>
            <a:ext cx="2471948" cy="2974962"/>
          </a:xfrm>
          <a:prstGeom prst="rect">
            <a:avLst/>
          </a:prstGeom>
        </p:spPr>
      </p:pic>
    </p:spTree>
    <p:extLst>
      <p:ext uri="{BB962C8B-B14F-4D97-AF65-F5344CB8AC3E}">
        <p14:creationId xmlns:p14="http://schemas.microsoft.com/office/powerpoint/2010/main" val="3976142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Content Placeholder 2"/>
          <p:cNvSpPr>
            <a:spLocks noGrp="1"/>
          </p:cNvSpPr>
          <p:nvPr>
            <p:ph idx="1"/>
          </p:nvPr>
        </p:nvSpPr>
        <p:spPr>
          <a:xfrm>
            <a:off x="1176032" y="1634474"/>
            <a:ext cx="7261386" cy="4150690"/>
          </a:xfrm>
        </p:spPr>
        <p:txBody>
          <a:bodyPr/>
          <a:lstStyle/>
          <a:p>
            <a:r>
              <a:rPr lang="en-US" dirty="0">
                <a:latin typeface="Times New Roman" panose="02020603050405020304" pitchFamily="18" charset="0"/>
                <a:cs typeface="Times New Roman" panose="02020603050405020304" pitchFamily="18" charset="0"/>
              </a:rPr>
              <a:t>Advantages:</a:t>
            </a:r>
          </a:p>
          <a:p>
            <a:pPr lvl="1"/>
            <a:r>
              <a:rPr lang="en-US" dirty="0">
                <a:latin typeface="Times New Roman" panose="02020603050405020304" pitchFamily="18" charset="0"/>
                <a:cs typeface="Times New Roman" panose="02020603050405020304" pitchFamily="18" charset="0"/>
              </a:rPr>
              <a:t>Simple and often quite effective on ML tasks</a:t>
            </a:r>
          </a:p>
          <a:p>
            <a:pPr lvl="1"/>
            <a:r>
              <a:rPr lang="en-US" dirty="0">
                <a:latin typeface="Times New Roman" panose="02020603050405020304" pitchFamily="18" charset="0"/>
                <a:cs typeface="Times New Roman" panose="02020603050405020304" pitchFamily="18" charset="0"/>
              </a:rPr>
              <a:t>Often very scalable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Drawbacks</a:t>
            </a:r>
          </a:p>
          <a:p>
            <a:pPr lvl="1"/>
            <a:r>
              <a:rPr lang="en-US" dirty="0">
                <a:latin typeface="Times New Roman" panose="02020603050405020304" pitchFamily="18" charset="0"/>
                <a:cs typeface="Times New Roman" panose="02020603050405020304" pitchFamily="18" charset="0"/>
              </a:rPr>
              <a:t>Might find a local minimum</a:t>
            </a:r>
          </a:p>
          <a:p>
            <a:pPr lvl="1"/>
            <a:r>
              <a:rPr lang="en-US" dirty="0">
                <a:latin typeface="Times New Roman" panose="02020603050405020304" pitchFamily="18" charset="0"/>
                <a:cs typeface="Times New Roman" panose="02020603050405020304" pitchFamily="18" charset="0"/>
              </a:rPr>
              <a:t>Only applies to smooth function (differentiable)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25</a:t>
            </a:fld>
            <a:endParaRPr lang="en-US" dirty="0"/>
          </a:p>
        </p:txBody>
      </p:sp>
      <p:pic>
        <p:nvPicPr>
          <p:cNvPr id="3074" name="Picture 2" descr="Image result for gradient descent local mini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762" y="1479823"/>
            <a:ext cx="4152041" cy="36423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76032" y="5016485"/>
            <a:ext cx="10038815" cy="923330"/>
          </a:xfrm>
          <a:prstGeom prst="rect">
            <a:avLst/>
          </a:prstGeom>
        </p:spPr>
        <p:txBody>
          <a:bodyPr wrap="square">
            <a:spAutoFit/>
          </a:bodyPr>
          <a:lstStyle/>
          <a:p>
            <a:r>
              <a:rPr lang="en-US" dirty="0"/>
              <a:t>Fortunately, the MSE cost function for a Linear Regression model happens to be a convex function, which means that if you pick any two points on the curve, the line segment joining them never crosses the curve. </a:t>
            </a:r>
          </a:p>
        </p:txBody>
      </p:sp>
    </p:spTree>
    <p:extLst>
      <p:ext uri="{BB962C8B-B14F-4D97-AF65-F5344CB8AC3E}">
        <p14:creationId xmlns:p14="http://schemas.microsoft.com/office/powerpoint/2010/main" val="818684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D313-BDE7-4234-8765-1423FC0EC8A2}"/>
              </a:ext>
            </a:extLst>
          </p:cNvPr>
          <p:cNvSpPr>
            <a:spLocks noGrp="1"/>
          </p:cNvSpPr>
          <p:nvPr>
            <p:ph type="title"/>
          </p:nvPr>
        </p:nvSpPr>
        <p:spPr/>
        <p:txBody>
          <a:bodyPr/>
          <a:lstStyle/>
          <a:p>
            <a:r>
              <a:rPr lang="en-US" dirty="0">
                <a:cs typeface="Calibri Light"/>
              </a:rPr>
              <a:t>Feature Scale</a:t>
            </a:r>
            <a:endParaRPr lang="en-US" dirty="0"/>
          </a:p>
        </p:txBody>
      </p:sp>
      <p:pic>
        <p:nvPicPr>
          <p:cNvPr id="3074" name="Picture 2" descr="https://learning.oreilly.com/library/view/hands-on-machine-learning/9781492032632/assets/mls2_04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805" y="1786359"/>
            <a:ext cx="7167303" cy="28770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0103" y="1786359"/>
            <a:ext cx="3740076" cy="3192746"/>
          </a:xfrm>
          <a:prstGeom prst="rect">
            <a:avLst/>
          </a:prstGeom>
        </p:spPr>
        <p:txBody>
          <a:bodyPr wrap="square">
            <a:spAutoFit/>
          </a:bodyPr>
          <a:lstStyle/>
          <a:p>
            <a:pPr marL="285750" indent="-285750">
              <a:buFont typeface="Arial" panose="020B0604020202020204" pitchFamily="34" charset="0"/>
              <a:buChar char="•"/>
            </a:pPr>
            <a:r>
              <a:rPr lang="en-US" dirty="0"/>
              <a:t>The cost function has the shape of a bowl, but it can be an elongated bowl if the features have very different scales.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Figure shows Gradient Descent on a training set where features 1 and 2 have the same scale (on the left), and on a training set where feature 1 has much smaller values than feature 2 (on the right)</a:t>
            </a:r>
          </a:p>
        </p:txBody>
      </p:sp>
      <p:sp>
        <p:nvSpPr>
          <p:cNvPr id="5" name="TextBox 4"/>
          <p:cNvSpPr txBox="1"/>
          <p:nvPr/>
        </p:nvSpPr>
        <p:spPr>
          <a:xfrm>
            <a:off x="4792532" y="4840941"/>
            <a:ext cx="704088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Image source : Book -  Hands-On Machine Learning with </a:t>
            </a:r>
            <a:r>
              <a:rPr lang="en-US" sz="1600" dirty="0" err="1">
                <a:latin typeface="Times New Roman" panose="02020603050405020304" pitchFamily="18" charset="0"/>
                <a:cs typeface="Times New Roman" panose="02020603050405020304" pitchFamily="18" charset="0"/>
              </a:rPr>
              <a:t>Scikit</a:t>
            </a:r>
            <a:r>
              <a:rPr lang="en-US" sz="1600" dirty="0">
                <a:latin typeface="Times New Roman" panose="02020603050405020304" pitchFamily="18" charset="0"/>
                <a:cs typeface="Times New Roman" panose="02020603050405020304" pitchFamily="18" charset="0"/>
              </a:rPr>
              <a:t>-Learn and </a:t>
            </a:r>
            <a:r>
              <a:rPr lang="en-US" sz="1600" dirty="0" err="1">
                <a:latin typeface="Times New Roman" panose="02020603050405020304" pitchFamily="18" charset="0"/>
                <a:cs typeface="Times New Roman" panose="02020603050405020304" pitchFamily="18" charset="0"/>
              </a:rPr>
              <a:t>TensorFlow</a:t>
            </a:r>
            <a:r>
              <a:rPr lang="en-US" sz="1600"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186446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Two Parameters</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1032231" y="1976239"/>
            <a:ext cx="4441472" cy="3523377"/>
            <a:chOff x="917931" y="1118989"/>
            <a:chExt cx="4441472" cy="352337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917931" y="1118989"/>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11275" cy="276999"/>
                </a:xfrm>
                <a:prstGeom prst="rect">
                  <a:avLst/>
                </a:prstGeom>
                <a:blipFill rotWithShape="0">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917931" y="1994463"/>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917931" y="1539618"/>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917931" y="1539618"/>
                  <a:ext cx="2784158" cy="369330"/>
                </a:xfrm>
                <a:prstGeom prst="rect">
                  <a:avLst/>
                </a:prstGeom>
                <a:blipFill>
                  <a:blip r:embed="rId4"/>
                  <a:stretch>
                    <a:fillRect l="-3501" t="-8197"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82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82961"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4239709" y="245784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667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m:oMathPara>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66702" cy="369332"/>
                </a:xfrm>
                <a:prstGeom prst="rect">
                  <a:avLst/>
                </a:prstGeom>
                <a:blipFill>
                  <a:blip r:embed="rId9"/>
                  <a:stretch>
                    <a:fillRect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7639" cy="369332"/>
              </a:xfrm>
              <a:prstGeom prst="rect">
                <a:avLst/>
              </a:prstGeom>
              <a:blipFill>
                <a:blip r:embed="rId1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1"/>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63ECE99-0E05-CBD6-ED23-79365903CE75}"/>
              </a:ext>
            </a:extLst>
          </p:cNvPr>
          <p:cNvSpPr/>
          <p:nvPr/>
        </p:nvSpPr>
        <p:spPr>
          <a:xfrm>
            <a:off x="2577137" y="3315094"/>
            <a:ext cx="1631161" cy="36933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BBEF21-D15F-CA74-CC4D-6A960094F73A}"/>
              </a:ext>
            </a:extLst>
          </p:cNvPr>
          <p:cNvSpPr/>
          <p:nvPr/>
        </p:nvSpPr>
        <p:spPr>
          <a:xfrm>
            <a:off x="4968702" y="3305435"/>
            <a:ext cx="1631161" cy="36933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1708F79-8C02-FA27-B0D8-5CA39466C090}"/>
              </a:ext>
            </a:extLst>
          </p:cNvPr>
          <p:cNvGrpSpPr/>
          <p:nvPr/>
        </p:nvGrpSpPr>
        <p:grpSpPr>
          <a:xfrm>
            <a:off x="6623954" y="1414945"/>
            <a:ext cx="1603136" cy="505409"/>
            <a:chOff x="6675120" y="786181"/>
            <a:chExt cx="1603136" cy="505409"/>
          </a:xfrm>
        </p:grpSpPr>
        <p:cxnSp>
          <p:nvCxnSpPr>
            <p:cNvPr id="26" name="Straight Arrow Connector 25">
              <a:extLst>
                <a:ext uri="{FF2B5EF4-FFF2-40B4-BE49-F238E27FC236}">
                  <a16:creationId xmlns:a16="http://schemas.microsoft.com/office/drawing/2014/main" id="{A23417B9-6E3B-41B0-48E0-D23B63E2BD3D}"/>
                </a:ext>
              </a:extLst>
            </p:cNvPr>
            <p:cNvCxnSpPr/>
            <p:nvPr/>
          </p:nvCxnSpPr>
          <p:spPr>
            <a:xfrm flipH="1">
              <a:off x="6675120" y="1005840"/>
              <a:ext cx="560070" cy="28575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830C535F-3A4C-62E5-E136-9EF33DED0041}"/>
                </a:ext>
              </a:extLst>
            </p:cNvPr>
            <p:cNvSpPr txBox="1"/>
            <p:nvPr/>
          </p:nvSpPr>
          <p:spPr>
            <a:xfrm>
              <a:off x="7236241" y="786181"/>
              <a:ext cx="10420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2"/>
                  </a:solidFill>
                  <a:effectLst/>
                  <a:uFillTx/>
                  <a:latin typeface="Calibri"/>
                  <a:ea typeface="Calibri"/>
                  <a:cs typeface="Calibri"/>
                  <a:sym typeface="Calibri"/>
                </a:rPr>
                <a:t>expensive</a:t>
              </a:r>
            </a:p>
          </p:txBody>
        </p: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322FA42-F79B-3506-5B06-FF980B9A1BC4}"/>
                  </a:ext>
                </a:extLst>
              </p:cNvPr>
              <p:cNvSpPr/>
              <p:nvPr/>
            </p:nvSpPr>
            <p:spPr>
              <a:xfrm>
                <a:off x="4800604" y="1971636"/>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8" name="Rectangle 27">
                <a:extLst>
                  <a:ext uri="{FF2B5EF4-FFF2-40B4-BE49-F238E27FC236}">
                    <a16:creationId xmlns:a16="http://schemas.microsoft.com/office/drawing/2014/main" id="{D322FA42-F79B-3506-5B06-FF980B9A1BC4}"/>
                  </a:ext>
                </a:extLst>
              </p:cNvPr>
              <p:cNvSpPr>
                <a:spLocks noRot="1" noChangeAspect="1" noMove="1" noResize="1" noEditPoints="1" noAdjustHandles="1" noChangeArrowheads="1" noChangeShapeType="1" noTextEdit="1"/>
              </p:cNvSpPr>
              <p:nvPr/>
            </p:nvSpPr>
            <p:spPr>
              <a:xfrm>
                <a:off x="4800604" y="1971636"/>
                <a:ext cx="3937232" cy="848566"/>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9111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Mini Batch</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597209" y="1753137"/>
            <a:ext cx="7245216" cy="3746479"/>
            <a:chOff x="482909" y="895887"/>
            <a:chExt cx="7245216" cy="374647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553601" y="895887"/>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7" name="TextBox 6">
                  <a:extLst>
                    <a:ext uri="{FF2B5EF4-FFF2-40B4-BE49-F238E27FC236}">
                      <a16:creationId xmlns:a16="http://schemas.microsoft.com/office/drawing/2014/main" id="{D0E07600-3B6B-6CBC-3E49-4C0BCCDC6314}"/>
                    </a:ext>
                  </a:extLst>
                </p:cNvPr>
                <p:cNvSpPr txBox="1">
                  <a:spLocks noRot="1" noChangeAspect="1" noMove="1" noResize="1" noEditPoints="1" noAdjustHandles="1" noChangeArrowheads="1" noChangeShapeType="1" noTextEdit="1"/>
                </p:cNvSpPr>
                <p:nvPr/>
              </p:nvSpPr>
              <p:spPr>
                <a:xfrm>
                  <a:off x="553601" y="895887"/>
                  <a:ext cx="911275" cy="276999"/>
                </a:xfrm>
                <a:prstGeom prst="rect">
                  <a:avLst/>
                </a:prstGeom>
                <a:blipFill>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509300" y="1541250"/>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482909" y="1209143"/>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482909" y="1209143"/>
                  <a:ext cx="2784158" cy="369330"/>
                </a:xfrm>
                <a:prstGeom prst="rect">
                  <a:avLst/>
                </a:prstGeom>
                <a:blipFill>
                  <a:blip r:embed="rId4"/>
                  <a:stretch>
                    <a:fillRect l="-3501" t="-9836"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𝑗</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77639"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4239709" y="245784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𝑗</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06109" cy="369332"/>
                </a:xfrm>
                <a:prstGeom prst="rect">
                  <a:avLst/>
                </a:prstGeom>
              </p:spPr>
              <p:txBody>
                <a:bodyPr wrap="none">
                  <a:spAutoFit/>
                </a:bodyPr>
                <a:lstStyle/>
                <a:p>
                  <a:r>
                    <a:rPr lang="en-US" dirty="0"/>
                    <a:t>j</a:t>
                  </a:r>
                  <a14:m>
                    <m:oMath xmlns:m="http://schemas.openxmlformats.org/officeDocument/2006/math">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06109" cy="369332"/>
                </a:xfrm>
                <a:prstGeom prst="rect">
                  <a:avLst/>
                </a:prstGeom>
                <a:blipFill>
                  <a:blip r:embed="rId9"/>
                  <a:stretch>
                    <a:fillRect l="-4848" t="-10000" b="-2666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A2BA-AFD2-5F83-5218-6758406CF7B8}"/>
                </a:ext>
              </a:extLst>
            </p:cNvPr>
            <p:cNvSpPr/>
            <p:nvPr/>
          </p:nvSpPr>
          <p:spPr>
            <a:xfrm>
              <a:off x="2865897" y="3855069"/>
              <a:ext cx="4862228" cy="369332"/>
            </a:xfrm>
            <a:prstGeom prst="rect">
              <a:avLst/>
            </a:prstGeom>
          </p:spPr>
          <p:txBody>
            <a:bodyPr wrap="none">
              <a:spAutoFit/>
            </a:bodyPr>
            <a:lstStyle/>
            <a:p>
              <a:r>
                <a:rPr lang="en-US" dirty="0">
                  <a:solidFill>
                    <a:srgbClr val="00B050"/>
                  </a:solidFill>
                </a:rPr>
                <a:t>// Useful to see if this is becoming smaller or not. </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70EE9B2-1F10-5932-68B5-18A909FF4AE4}"/>
                  </a:ext>
                </a:extLst>
              </p:cNvPr>
              <p:cNvSpPr/>
              <p:nvPr/>
            </p:nvSpPr>
            <p:spPr>
              <a:xfrm>
                <a:off x="4800604" y="1971636"/>
                <a:ext cx="3821303" cy="76456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𝐵</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2" name="Rectangle 21">
                <a:extLst>
                  <a:ext uri="{FF2B5EF4-FFF2-40B4-BE49-F238E27FC236}">
                    <a16:creationId xmlns:a16="http://schemas.microsoft.com/office/drawing/2014/main" id="{970EE9B2-1F10-5932-68B5-18A909FF4AE4}"/>
                  </a:ext>
                </a:extLst>
              </p:cNvPr>
              <p:cNvSpPr>
                <a:spLocks noRot="1" noChangeAspect="1" noMove="1" noResize="1" noEditPoints="1" noAdjustHandles="1" noChangeArrowheads="1" noChangeShapeType="1" noTextEdit="1"/>
              </p:cNvSpPr>
              <p:nvPr/>
            </p:nvSpPr>
            <p:spPr>
              <a:xfrm>
                <a:off x="4800604" y="1971636"/>
                <a:ext cx="3821303" cy="76456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2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𝑗</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2317" cy="369332"/>
              </a:xfrm>
              <a:prstGeom prst="rect">
                <a:avLst/>
              </a:prstGeom>
              <a:blipFill>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𝑗</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FF57A36-B65B-B867-1AED-6BDC4BFB2757}"/>
              </a:ext>
            </a:extLst>
          </p:cNvPr>
          <p:cNvSpPr txBox="1"/>
          <p:nvPr/>
        </p:nvSpPr>
        <p:spPr>
          <a:xfrm>
            <a:off x="958484" y="2834023"/>
            <a:ext cx="6097904" cy="369332"/>
          </a:xfrm>
          <a:prstGeom prst="rect">
            <a:avLst/>
          </a:prstGeom>
          <a:noFill/>
        </p:spPr>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b = 0, </a:t>
            </a:r>
            <a:r>
              <a:rPr lang="en-US" dirty="0" err="1">
                <a:solidFill>
                  <a:srgbClr val="000000"/>
                </a:solidFill>
              </a:rPr>
              <a:t>num_batches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Tree>
    <p:extLst>
      <p:ext uri="{BB962C8B-B14F-4D97-AF65-F5344CB8AC3E}">
        <p14:creationId xmlns:p14="http://schemas.microsoft.com/office/powerpoint/2010/main" val="999614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Variations</a:t>
            </a:r>
          </a:p>
        </p:txBody>
      </p:sp>
      <p:sp>
        <p:nvSpPr>
          <p:cNvPr id="3" name="Content Placeholder 2"/>
          <p:cNvSpPr>
            <a:spLocks noGrp="1"/>
          </p:cNvSpPr>
          <p:nvPr>
            <p:ph idx="1"/>
          </p:nvPr>
        </p:nvSpPr>
        <p:spPr>
          <a:xfrm>
            <a:off x="293905" y="1352842"/>
            <a:ext cx="6123032" cy="4150690"/>
          </a:xfrm>
        </p:spPr>
        <p:txBody>
          <a:bodyPr>
            <a:normAutofit lnSpcReduction="10000"/>
          </a:bodyPr>
          <a:lstStyle/>
          <a:p>
            <a:r>
              <a:rPr lang="en-US" dirty="0">
                <a:latin typeface="Times New Roman" panose="02020603050405020304" pitchFamily="18" charset="0"/>
                <a:cs typeface="Times New Roman" panose="02020603050405020304" pitchFamily="18" charset="0"/>
              </a:rPr>
              <a:t>Batch Gradient Descent : Uses whole batch of training data at every iteration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Stochastic Gradient Descent: Each step uses a random instance in the training set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Mini Batch Gradient Descent : Each step uses a subset of instance in the training set</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29</a:t>
            </a:fld>
            <a:endParaRPr lang="en-US" dirty="0"/>
          </a:p>
        </p:txBody>
      </p:sp>
      <p:pic>
        <p:nvPicPr>
          <p:cNvPr id="7" name="Picture 2" descr="Image result for stochastic gradient descent">
            <a:extLst>
              <a:ext uri="{FF2B5EF4-FFF2-40B4-BE49-F238E27FC236}">
                <a16:creationId xmlns:a16="http://schemas.microsoft.com/office/drawing/2014/main" id="{858A8F42-5B4C-4985-9E18-E423EEA12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904" y="1406622"/>
            <a:ext cx="3490407" cy="2140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93904" y="3603748"/>
            <a:ext cx="4308437" cy="369332"/>
          </a:xfrm>
          <a:prstGeom prst="rect">
            <a:avLst/>
          </a:prstGeom>
          <a:noFill/>
        </p:spPr>
        <p:txBody>
          <a:bodyPr wrap="square" rtlCol="0">
            <a:spAutoFit/>
          </a:bodyPr>
          <a:lstStyle/>
          <a:p>
            <a:r>
              <a:rPr lang="en-US" dirty="0"/>
              <a:t>Batch Gradient               Stochastic Gradient</a:t>
            </a:r>
          </a:p>
        </p:txBody>
      </p:sp>
      <p:pic>
        <p:nvPicPr>
          <p:cNvPr id="9" name="Picture 4" descr="A close up of a map&#10;&#10;Description generated with very high confidence">
            <a:extLst>
              <a:ext uri="{FF2B5EF4-FFF2-40B4-BE49-F238E27FC236}">
                <a16:creationId xmlns:a16="http://schemas.microsoft.com/office/drawing/2014/main" id="{0783D09F-54D8-45DF-89C5-165F54D257E5}"/>
              </a:ext>
            </a:extLst>
          </p:cNvPr>
          <p:cNvPicPr>
            <a:picLocks noChangeAspect="1"/>
          </p:cNvPicPr>
          <p:nvPr/>
        </p:nvPicPr>
        <p:blipFill rotWithShape="1">
          <a:blip r:embed="rId4"/>
          <a:srcRect l="4109" r="391" b="7067"/>
          <a:stretch/>
        </p:blipFill>
        <p:spPr>
          <a:xfrm>
            <a:off x="6710842" y="4265407"/>
            <a:ext cx="4605865" cy="2476250"/>
          </a:xfrm>
          <a:prstGeom prst="rect">
            <a:avLst/>
          </a:prstGeom>
        </p:spPr>
      </p:pic>
    </p:spTree>
    <p:extLst>
      <p:ext uri="{BB962C8B-B14F-4D97-AF65-F5344CB8AC3E}">
        <p14:creationId xmlns:p14="http://schemas.microsoft.com/office/powerpoint/2010/main" val="233612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7B15-695D-4700-B718-16326F003EE1}"/>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862091D1-61DA-4484-B764-F89D957F51E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Given the value of an input X, the output Y belongs to the set of real value R. </a:t>
            </a:r>
          </a:p>
          <a:p>
            <a:r>
              <a:rPr lang="en-US" altLang="zh-CN" dirty="0">
                <a:latin typeface="Times New Roman" panose="02020603050405020304" pitchFamily="18" charset="0"/>
                <a:cs typeface="Times New Roman" panose="02020603050405020304" pitchFamily="18" charset="0"/>
              </a:rPr>
              <a:t>Evaluation: predict output accurately</a:t>
            </a:r>
          </a:p>
          <a:p>
            <a:r>
              <a:rPr lang="en-US" dirty="0">
                <a:latin typeface="Times New Roman" panose="02020603050405020304" pitchFamily="18" charset="0"/>
                <a:cs typeface="Times New Roman" panose="02020603050405020304" pitchFamily="18" charset="0"/>
              </a:rPr>
              <a:t>Examples:</a:t>
            </a:r>
          </a:p>
          <a:p>
            <a:pPr lvl="1"/>
            <a:r>
              <a:rPr lang="en-US" dirty="0">
                <a:latin typeface="Times New Roman" panose="02020603050405020304" pitchFamily="18" charset="0"/>
                <a:cs typeface="Times New Roman" panose="02020603050405020304" pitchFamily="18" charset="0"/>
              </a:rPr>
              <a:t>Predict housing price</a:t>
            </a:r>
          </a:p>
          <a:p>
            <a:pPr lvl="1"/>
            <a:r>
              <a:rPr lang="en-US" dirty="0">
                <a:latin typeface="Times New Roman" panose="02020603050405020304" pitchFamily="18" charset="0"/>
                <a:cs typeface="Times New Roman" panose="02020603050405020304" pitchFamily="18" charset="0"/>
              </a:rPr>
              <a:t>Forecast precipitation</a:t>
            </a:r>
          </a:p>
        </p:txBody>
      </p:sp>
      <p:sp>
        <p:nvSpPr>
          <p:cNvPr id="4" name="Slide Number Placeholder 3">
            <a:extLst>
              <a:ext uri="{FF2B5EF4-FFF2-40B4-BE49-F238E27FC236}">
                <a16:creationId xmlns:a16="http://schemas.microsoft.com/office/drawing/2014/main" id="{C76B21A7-6344-4B31-8CCA-0C24F94C6648}"/>
              </a:ext>
            </a:extLst>
          </p:cNvPr>
          <p:cNvSpPr>
            <a:spLocks noGrp="1"/>
          </p:cNvSpPr>
          <p:nvPr>
            <p:ph type="sldNum" sz="quarter" idx="12"/>
          </p:nvPr>
        </p:nvSpPr>
        <p:spPr/>
        <p:txBody>
          <a:bodyPr/>
          <a:lstStyle/>
          <a:p>
            <a:fld id="{65DBD1E2-D45E-47D4-8DD8-1285FEA24AE0}" type="slidenum">
              <a:rPr lang="en-US" smtClean="0"/>
              <a:pPr/>
              <a:t>3</a:t>
            </a:fld>
            <a:endParaRPr lang="en-US" dirty="0"/>
          </a:p>
        </p:txBody>
      </p:sp>
    </p:spTree>
    <p:extLst>
      <p:ext uri="{BB962C8B-B14F-4D97-AF65-F5344CB8AC3E}">
        <p14:creationId xmlns:p14="http://schemas.microsoft.com/office/powerpoint/2010/main" val="4017134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125895" y="1482706"/>
            <a:ext cx="5605670" cy="5249670"/>
          </a:xfrm>
          <a:prstGeom prst="rect">
            <a:avLst/>
          </a:prstGeom>
        </p:spPr>
      </p:pic>
      <p:pic>
        <p:nvPicPr>
          <p:cNvPr id="6" name="Picture 5"/>
          <p:cNvPicPr>
            <a:picLocks noChangeAspect="1"/>
          </p:cNvPicPr>
          <p:nvPr/>
        </p:nvPicPr>
        <p:blipFill>
          <a:blip r:embed="rId3"/>
          <a:stretch>
            <a:fillRect/>
          </a:stretch>
        </p:blipFill>
        <p:spPr>
          <a:xfrm>
            <a:off x="5646079" y="2140225"/>
            <a:ext cx="6428157" cy="4314459"/>
          </a:xfrm>
          <a:prstGeom prst="rect">
            <a:avLst/>
          </a:prstGeom>
        </p:spPr>
      </p:pic>
      <p:sp>
        <p:nvSpPr>
          <p:cNvPr id="7" name="TextBox 6"/>
          <p:cNvSpPr txBox="1"/>
          <p:nvPr/>
        </p:nvSpPr>
        <p:spPr>
          <a:xfrm>
            <a:off x="231912" y="940905"/>
            <a:ext cx="3419061" cy="369332"/>
          </a:xfrm>
          <a:prstGeom prst="rect">
            <a:avLst/>
          </a:prstGeom>
          <a:noFill/>
        </p:spPr>
        <p:txBody>
          <a:bodyPr wrap="square" rtlCol="0">
            <a:spAutoFit/>
          </a:bodyPr>
          <a:lstStyle/>
          <a:p>
            <a:r>
              <a:rPr lang="en-US" b="1" dirty="0">
                <a:solidFill>
                  <a:srgbClr val="FF0000"/>
                </a:solidFill>
              </a:rPr>
              <a:t>Stochastic gradient descent</a:t>
            </a:r>
          </a:p>
        </p:txBody>
      </p:sp>
      <p:sp>
        <p:nvSpPr>
          <p:cNvPr id="8" name="TextBox 7"/>
          <p:cNvSpPr txBox="1"/>
          <p:nvPr/>
        </p:nvSpPr>
        <p:spPr>
          <a:xfrm>
            <a:off x="6394173" y="1389078"/>
            <a:ext cx="3419061" cy="369332"/>
          </a:xfrm>
          <a:prstGeom prst="rect">
            <a:avLst/>
          </a:prstGeom>
          <a:noFill/>
        </p:spPr>
        <p:txBody>
          <a:bodyPr wrap="square" rtlCol="0">
            <a:spAutoFit/>
          </a:bodyPr>
          <a:lstStyle/>
          <a:p>
            <a:r>
              <a:rPr lang="en-US" b="1" dirty="0">
                <a:solidFill>
                  <a:srgbClr val="FF0000"/>
                </a:solidFill>
              </a:rPr>
              <a:t>Mini batch gradient descent</a:t>
            </a:r>
          </a:p>
        </p:txBody>
      </p:sp>
    </p:spTree>
    <p:extLst>
      <p:ext uri="{BB962C8B-B14F-4D97-AF65-F5344CB8AC3E}">
        <p14:creationId xmlns:p14="http://schemas.microsoft.com/office/powerpoint/2010/main" val="247607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0487-F479-48F9-9337-CD8938CFD902}"/>
              </a:ext>
            </a:extLst>
          </p:cNvPr>
          <p:cNvSpPr>
            <a:spLocks noGrp="1"/>
          </p:cNvSpPr>
          <p:nvPr>
            <p:ph type="title"/>
          </p:nvPr>
        </p:nvSpPr>
        <p:spPr/>
        <p:txBody>
          <a:bodyPr/>
          <a:lstStyle/>
          <a:p>
            <a:r>
              <a:rPr lang="en-US" dirty="0">
                <a:cs typeface="Calibri Light"/>
              </a:rPr>
              <a:t>Summary</a:t>
            </a:r>
            <a:endParaRPr lang="en-US" dirty="0"/>
          </a:p>
        </p:txBody>
      </p:sp>
      <p:graphicFrame>
        <p:nvGraphicFramePr>
          <p:cNvPr id="8" name="Table 8">
            <a:extLst>
              <a:ext uri="{FF2B5EF4-FFF2-40B4-BE49-F238E27FC236}">
                <a16:creationId xmlns:a16="http://schemas.microsoft.com/office/drawing/2014/main" id="{A3AAEC5A-7497-4A21-8765-BFC63A4548EC}"/>
              </a:ext>
            </a:extLst>
          </p:cNvPr>
          <p:cNvGraphicFramePr>
            <a:graphicFrameLocks noGrp="1"/>
          </p:cNvGraphicFramePr>
          <p:nvPr>
            <p:ph idx="1"/>
            <p:extLst>
              <p:ext uri="{D42A27DB-BD31-4B8C-83A1-F6EECF244321}">
                <p14:modId xmlns:p14="http://schemas.microsoft.com/office/powerpoint/2010/main" val="2441936132"/>
              </p:ext>
            </p:extLst>
          </p:nvPr>
        </p:nvGraphicFramePr>
        <p:xfrm>
          <a:off x="838200" y="1825625"/>
          <a:ext cx="10515583" cy="2225040"/>
        </p:xfrm>
        <a:graphic>
          <a:graphicData uri="http://schemas.openxmlformats.org/drawingml/2006/table">
            <a:tbl>
              <a:tblPr firstRow="1" bandRow="1">
                <a:tableStyleId>{5C22544A-7EE6-4342-B048-85BDC9FD1C3A}</a:tableStyleId>
              </a:tblPr>
              <a:tblGrid>
                <a:gridCol w="2412999">
                  <a:extLst>
                    <a:ext uri="{9D8B030D-6E8A-4147-A177-3AD203B41FA5}">
                      <a16:colId xmlns:a16="http://schemas.microsoft.com/office/drawing/2014/main" val="1782228069"/>
                    </a:ext>
                  </a:extLst>
                </a:gridCol>
                <a:gridCol w="1058333">
                  <a:extLst>
                    <a:ext uri="{9D8B030D-6E8A-4147-A177-3AD203B41FA5}">
                      <a16:colId xmlns:a16="http://schemas.microsoft.com/office/drawing/2014/main" val="85204674"/>
                    </a:ext>
                  </a:extLst>
                </a:gridCol>
                <a:gridCol w="1015998">
                  <a:extLst>
                    <a:ext uri="{9D8B030D-6E8A-4147-A177-3AD203B41FA5}">
                      <a16:colId xmlns:a16="http://schemas.microsoft.com/office/drawing/2014/main" val="3613681856"/>
                    </a:ext>
                  </a:extLst>
                </a:gridCol>
                <a:gridCol w="1841499">
                  <a:extLst>
                    <a:ext uri="{9D8B030D-6E8A-4147-A177-3AD203B41FA5}">
                      <a16:colId xmlns:a16="http://schemas.microsoft.com/office/drawing/2014/main" val="632268751"/>
                    </a:ext>
                  </a:extLst>
                </a:gridCol>
                <a:gridCol w="1926166">
                  <a:extLst>
                    <a:ext uri="{9D8B030D-6E8A-4147-A177-3AD203B41FA5}">
                      <a16:colId xmlns:a16="http://schemas.microsoft.com/office/drawing/2014/main" val="1092549129"/>
                    </a:ext>
                  </a:extLst>
                </a:gridCol>
                <a:gridCol w="2260588">
                  <a:extLst>
                    <a:ext uri="{9D8B030D-6E8A-4147-A177-3AD203B41FA5}">
                      <a16:colId xmlns:a16="http://schemas.microsoft.com/office/drawing/2014/main" val="2429787945"/>
                    </a:ext>
                  </a:extLst>
                </a:gridCol>
              </a:tblGrid>
              <a:tr h="370840">
                <a:tc>
                  <a:txBody>
                    <a:bodyPr/>
                    <a:lstStyle/>
                    <a:p>
                      <a:pPr lvl="0" algn="l">
                        <a:buNone/>
                      </a:pPr>
                      <a:r>
                        <a:rPr lang="en-US" dirty="0"/>
                        <a:t>Algorithm</a:t>
                      </a:r>
                    </a:p>
                  </a:txBody>
                  <a:tcPr/>
                </a:tc>
                <a:tc>
                  <a:txBody>
                    <a:bodyPr/>
                    <a:lstStyle/>
                    <a:p>
                      <a:pPr>
                        <a:buNone/>
                      </a:pPr>
                      <a:r>
                        <a:rPr lang="en-US" dirty="0"/>
                        <a:t>Large m</a:t>
                      </a:r>
                    </a:p>
                  </a:txBody>
                  <a:tcPr/>
                </a:tc>
                <a:tc>
                  <a:txBody>
                    <a:bodyPr/>
                    <a:lstStyle/>
                    <a:p>
                      <a:pPr>
                        <a:buNone/>
                      </a:pPr>
                      <a:r>
                        <a:rPr lang="en-US" dirty="0"/>
                        <a:t>Large n</a:t>
                      </a:r>
                    </a:p>
                  </a:txBody>
                  <a:tcPr/>
                </a:tc>
                <a:tc>
                  <a:txBody>
                    <a:bodyPr/>
                    <a:lstStyle/>
                    <a:p>
                      <a:pPr>
                        <a:buNone/>
                      </a:pPr>
                      <a:r>
                        <a:rPr lang="en-US" dirty="0"/>
                        <a:t>Hyperparameter</a:t>
                      </a:r>
                    </a:p>
                  </a:txBody>
                  <a:tcPr/>
                </a:tc>
                <a:tc>
                  <a:txBody>
                    <a:bodyPr/>
                    <a:lstStyle/>
                    <a:p>
                      <a:pPr>
                        <a:buNone/>
                      </a:pPr>
                      <a:r>
                        <a:rPr lang="en-US" dirty="0"/>
                        <a:t>Scaling required</a:t>
                      </a:r>
                    </a:p>
                  </a:txBody>
                  <a:tcPr/>
                </a:tc>
                <a:tc>
                  <a:txBody>
                    <a:bodyPr/>
                    <a:lstStyle/>
                    <a:p>
                      <a:pPr>
                        <a:buNone/>
                      </a:pPr>
                      <a:r>
                        <a:rPr lang="en-US" dirty="0" err="1"/>
                        <a:t>sklearn</a:t>
                      </a:r>
                    </a:p>
                  </a:txBody>
                  <a:tcPr/>
                </a:tc>
                <a:extLst>
                  <a:ext uri="{0D108BD9-81ED-4DB2-BD59-A6C34878D82A}">
                    <a16:rowId xmlns:a16="http://schemas.microsoft.com/office/drawing/2014/main" val="826543726"/>
                  </a:ext>
                </a:extLst>
              </a:tr>
              <a:tr h="370840">
                <a:tc>
                  <a:txBody>
                    <a:bodyPr/>
                    <a:lstStyle/>
                    <a:p>
                      <a:pPr lvl="0" algn="l">
                        <a:buNone/>
                      </a:pPr>
                      <a:r>
                        <a:rPr lang="en-US" dirty="0"/>
                        <a:t>Normal Equation</a:t>
                      </a:r>
                    </a:p>
                  </a:txBody>
                  <a:tcPr/>
                </a:tc>
                <a:tc>
                  <a:txBody>
                    <a:bodyPr/>
                    <a:lstStyle/>
                    <a:p>
                      <a:pPr>
                        <a:buNone/>
                      </a:pPr>
                      <a:r>
                        <a:rPr lang="en-US" dirty="0"/>
                        <a:t>Fast</a:t>
                      </a:r>
                    </a:p>
                  </a:txBody>
                  <a:tcPr/>
                </a:tc>
                <a:tc>
                  <a:txBody>
                    <a:bodyPr/>
                    <a:lstStyle/>
                    <a:p>
                      <a:pPr>
                        <a:buNone/>
                      </a:pPr>
                      <a:r>
                        <a:rPr lang="en-US" dirty="0"/>
                        <a:t>Slow</a:t>
                      </a:r>
                    </a:p>
                  </a:txBody>
                  <a:tcPr/>
                </a:tc>
                <a:tc>
                  <a:txBody>
                    <a:bodyPr/>
                    <a:lstStyle/>
                    <a:p>
                      <a:pPr>
                        <a:buNone/>
                      </a:pPr>
                      <a:r>
                        <a:rPr lang="en-US" dirty="0"/>
                        <a:t>0</a:t>
                      </a:r>
                    </a:p>
                  </a:txBody>
                  <a:tcPr/>
                </a:tc>
                <a:tc>
                  <a:txBody>
                    <a:bodyPr/>
                    <a:lstStyle/>
                    <a:p>
                      <a:pPr>
                        <a:buNone/>
                      </a:pPr>
                      <a:r>
                        <a:rPr lang="en-US" dirty="0"/>
                        <a:t>No</a:t>
                      </a:r>
                    </a:p>
                  </a:txBody>
                  <a:tcPr/>
                </a:tc>
                <a:tc>
                  <a:txBody>
                    <a:bodyPr/>
                    <a:lstStyle/>
                    <a:p>
                      <a:pPr>
                        <a:buNone/>
                      </a:pPr>
                      <a:r>
                        <a:rPr lang="en-US" dirty="0"/>
                        <a:t>n/a</a:t>
                      </a:r>
                    </a:p>
                  </a:txBody>
                  <a:tcPr/>
                </a:tc>
                <a:extLst>
                  <a:ext uri="{0D108BD9-81ED-4DB2-BD59-A6C34878D82A}">
                    <a16:rowId xmlns:a16="http://schemas.microsoft.com/office/drawing/2014/main" val="2819836060"/>
                  </a:ext>
                </a:extLst>
              </a:tr>
              <a:tr h="370840">
                <a:tc>
                  <a:txBody>
                    <a:bodyPr/>
                    <a:lstStyle/>
                    <a:p>
                      <a:pPr lvl="0" algn="l">
                        <a:buNone/>
                      </a:pPr>
                      <a:r>
                        <a:rPr lang="en-US" dirty="0"/>
                        <a:t>SVD </a:t>
                      </a:r>
                    </a:p>
                  </a:txBody>
                  <a:tcPr/>
                </a:tc>
                <a:tc>
                  <a:txBody>
                    <a:bodyPr/>
                    <a:lstStyle/>
                    <a:p>
                      <a:pPr>
                        <a:buNone/>
                      </a:pPr>
                      <a:r>
                        <a:rPr lang="en-US" dirty="0"/>
                        <a:t>Fast</a:t>
                      </a:r>
                    </a:p>
                  </a:txBody>
                  <a:tcPr/>
                </a:tc>
                <a:tc>
                  <a:txBody>
                    <a:bodyPr/>
                    <a:lstStyle/>
                    <a:p>
                      <a:pPr>
                        <a:buNone/>
                      </a:pPr>
                      <a:r>
                        <a:rPr lang="en-US" dirty="0"/>
                        <a:t>Slow</a:t>
                      </a:r>
                    </a:p>
                  </a:txBody>
                  <a:tcPr/>
                </a:tc>
                <a:tc>
                  <a:txBody>
                    <a:bodyPr/>
                    <a:lstStyle/>
                    <a:p>
                      <a:pPr>
                        <a:buNone/>
                      </a:pPr>
                      <a:r>
                        <a:rPr lang="en-US" dirty="0"/>
                        <a:t>0</a:t>
                      </a:r>
                    </a:p>
                  </a:txBody>
                  <a:tcPr/>
                </a:tc>
                <a:tc>
                  <a:txBody>
                    <a:bodyPr/>
                    <a:lstStyle/>
                    <a:p>
                      <a:pPr>
                        <a:buNone/>
                      </a:pPr>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LinearRegression</a:t>
                      </a:r>
                      <a:endParaRPr lang="en-US" dirty="0"/>
                    </a:p>
                  </a:txBody>
                  <a:tcPr/>
                </a:tc>
                <a:extLst>
                  <a:ext uri="{0D108BD9-81ED-4DB2-BD59-A6C34878D82A}">
                    <a16:rowId xmlns:a16="http://schemas.microsoft.com/office/drawing/2014/main" val="2250319766"/>
                  </a:ext>
                </a:extLst>
              </a:tr>
              <a:tr h="370840">
                <a:tc>
                  <a:txBody>
                    <a:bodyPr/>
                    <a:lstStyle/>
                    <a:p>
                      <a:pPr lvl="0" algn="l">
                        <a:buNone/>
                      </a:pPr>
                      <a:r>
                        <a:rPr lang="en-US" dirty="0"/>
                        <a:t>Batch GD</a:t>
                      </a:r>
                    </a:p>
                  </a:txBody>
                  <a:tcPr/>
                </a:tc>
                <a:tc>
                  <a:txBody>
                    <a:bodyPr/>
                    <a:lstStyle/>
                    <a:p>
                      <a:pPr>
                        <a:buNone/>
                      </a:pPr>
                      <a:r>
                        <a:rPr lang="en-US" dirty="0"/>
                        <a:t>Slow</a:t>
                      </a:r>
                    </a:p>
                  </a:txBody>
                  <a:tcPr/>
                </a:tc>
                <a:tc>
                  <a:txBody>
                    <a:bodyPr/>
                    <a:lstStyle/>
                    <a:p>
                      <a:pPr>
                        <a:buNone/>
                      </a:pPr>
                      <a:r>
                        <a:rPr lang="en-US" dirty="0"/>
                        <a:t>Fast</a:t>
                      </a:r>
                    </a:p>
                  </a:txBody>
                  <a:tcPr/>
                </a:tc>
                <a:tc>
                  <a:txBody>
                    <a:bodyPr/>
                    <a:lstStyle/>
                    <a:p>
                      <a:pPr>
                        <a:buNone/>
                      </a:pPr>
                      <a:r>
                        <a:rPr lang="en-US" dirty="0"/>
                        <a:t>2</a:t>
                      </a:r>
                    </a:p>
                  </a:txBody>
                  <a:tcPr/>
                </a:tc>
                <a:tc>
                  <a:txBody>
                    <a:bodyPr/>
                    <a:lstStyle/>
                    <a:p>
                      <a:pPr>
                        <a:buNone/>
                      </a:pPr>
                      <a:r>
                        <a:rPr lang="en-US" dirty="0"/>
                        <a:t>Yes</a:t>
                      </a:r>
                    </a:p>
                  </a:txBody>
                  <a:tcPr/>
                </a:tc>
                <a:tc>
                  <a:txBody>
                    <a:bodyPr/>
                    <a:lstStyle/>
                    <a:p>
                      <a:pPr lvl="0" algn="l">
                        <a:buNone/>
                      </a:pPr>
                      <a:r>
                        <a:rPr lang="en-US" sz="1800" b="0" i="0" u="none" strike="noStrike" noProof="0" dirty="0">
                          <a:solidFill>
                            <a:srgbClr val="000000"/>
                          </a:solidFill>
                          <a:latin typeface="+mn-lt"/>
                        </a:rPr>
                        <a:t>n/a</a:t>
                      </a:r>
                      <a:endParaRPr lang="en-US" dirty="0" err="1"/>
                    </a:p>
                  </a:txBody>
                  <a:tcPr/>
                </a:tc>
                <a:extLst>
                  <a:ext uri="{0D108BD9-81ED-4DB2-BD59-A6C34878D82A}">
                    <a16:rowId xmlns:a16="http://schemas.microsoft.com/office/drawing/2014/main" val="920206494"/>
                  </a:ext>
                </a:extLst>
              </a:tr>
              <a:tr h="370840">
                <a:tc>
                  <a:txBody>
                    <a:bodyPr/>
                    <a:lstStyle/>
                    <a:p>
                      <a:pPr lvl="0" algn="l">
                        <a:buNone/>
                      </a:pPr>
                      <a:r>
                        <a:rPr lang="en-US" dirty="0"/>
                        <a:t>Stochastic GD</a:t>
                      </a:r>
                    </a:p>
                  </a:txBody>
                  <a:tcPr/>
                </a:tc>
                <a:tc>
                  <a:txBody>
                    <a:bodyPr/>
                    <a:lstStyle/>
                    <a:p>
                      <a:pPr>
                        <a:buNone/>
                      </a:pPr>
                      <a:r>
                        <a:rPr lang="en-US" dirty="0"/>
                        <a:t>Fast</a:t>
                      </a:r>
                    </a:p>
                  </a:txBody>
                  <a:tcPr/>
                </a:tc>
                <a:tc>
                  <a:txBody>
                    <a:bodyPr/>
                    <a:lstStyle/>
                    <a:p>
                      <a:pPr>
                        <a:buNone/>
                      </a:pPr>
                      <a:r>
                        <a:rPr lang="en-US" dirty="0"/>
                        <a:t>Fast</a:t>
                      </a:r>
                    </a:p>
                  </a:txBody>
                  <a:tcPr/>
                </a:tc>
                <a:tc>
                  <a:txBody>
                    <a:bodyPr/>
                    <a:lstStyle/>
                    <a:p>
                      <a:pPr>
                        <a:buNone/>
                      </a:pPr>
                      <a:r>
                        <a:rPr lang="en-US" dirty="0"/>
                        <a:t>≥2</a:t>
                      </a:r>
                    </a:p>
                  </a:txBody>
                  <a:tcPr/>
                </a:tc>
                <a:tc>
                  <a:txBody>
                    <a:bodyPr/>
                    <a:lstStyle/>
                    <a:p>
                      <a:pPr>
                        <a:buNone/>
                      </a:pPr>
                      <a:r>
                        <a:rPr lang="en-US" dirty="0"/>
                        <a:t>Yes</a:t>
                      </a:r>
                    </a:p>
                  </a:txBody>
                  <a:tcPr/>
                </a:tc>
                <a:tc>
                  <a:txBody>
                    <a:bodyPr/>
                    <a:lstStyle/>
                    <a:p>
                      <a:pPr lvl="0" algn="l">
                        <a:buNone/>
                      </a:pPr>
                      <a:r>
                        <a:rPr lang="en-US" sz="1800" b="0" i="0" u="none" strike="noStrike" noProof="0" dirty="0" err="1">
                          <a:solidFill>
                            <a:srgbClr val="000000"/>
                          </a:solidFill>
                          <a:latin typeface="Calibri"/>
                        </a:rPr>
                        <a:t>SGDRegressor</a:t>
                      </a:r>
                      <a:endParaRPr lang="en-US" dirty="0" err="1"/>
                    </a:p>
                  </a:txBody>
                  <a:tcPr/>
                </a:tc>
                <a:extLst>
                  <a:ext uri="{0D108BD9-81ED-4DB2-BD59-A6C34878D82A}">
                    <a16:rowId xmlns:a16="http://schemas.microsoft.com/office/drawing/2014/main" val="2969729417"/>
                  </a:ext>
                </a:extLst>
              </a:tr>
              <a:tr h="370840">
                <a:tc>
                  <a:txBody>
                    <a:bodyPr/>
                    <a:lstStyle/>
                    <a:p>
                      <a:pPr lvl="0" algn="l">
                        <a:buNone/>
                      </a:pPr>
                      <a:r>
                        <a:rPr lang="en-US" dirty="0"/>
                        <a:t>Mini-batch GD</a:t>
                      </a:r>
                    </a:p>
                  </a:txBody>
                  <a:tcPr/>
                </a:tc>
                <a:tc>
                  <a:txBody>
                    <a:bodyPr/>
                    <a:lstStyle/>
                    <a:p>
                      <a:pPr>
                        <a:buNone/>
                      </a:pPr>
                      <a:r>
                        <a:rPr lang="en-US" dirty="0"/>
                        <a:t>Fast</a:t>
                      </a:r>
                    </a:p>
                  </a:txBody>
                  <a:tcPr/>
                </a:tc>
                <a:tc>
                  <a:txBody>
                    <a:bodyPr/>
                    <a:lstStyle/>
                    <a:p>
                      <a:pPr>
                        <a:buNone/>
                      </a:pPr>
                      <a:r>
                        <a:rPr lang="en-US" dirty="0"/>
                        <a:t>Fast</a:t>
                      </a:r>
                    </a:p>
                  </a:txBody>
                  <a:tcPr/>
                </a:tc>
                <a:tc>
                  <a:txBody>
                    <a:bodyPr/>
                    <a:lstStyle/>
                    <a:p>
                      <a:pPr lvl="0" algn="l">
                        <a:buNone/>
                      </a:pPr>
                      <a:r>
                        <a:rPr lang="en-US" sz="1800" b="0" i="0" u="none" strike="noStrike" noProof="0" dirty="0">
                          <a:solidFill>
                            <a:srgbClr val="000000"/>
                          </a:solidFill>
                          <a:latin typeface="Calibri"/>
                        </a:rPr>
                        <a:t>≥2</a:t>
                      </a:r>
                      <a:endParaRPr lang="en-US" dirty="0"/>
                    </a:p>
                  </a:txBody>
                  <a:tcPr/>
                </a:tc>
                <a:tc>
                  <a:txBody>
                    <a:bodyPr/>
                    <a:lstStyle/>
                    <a:p>
                      <a:pPr>
                        <a:buNone/>
                      </a:pPr>
                      <a:r>
                        <a:rPr lang="en-US" dirty="0"/>
                        <a:t>Yes</a:t>
                      </a:r>
                    </a:p>
                  </a:txBody>
                  <a:tcPr/>
                </a:tc>
                <a:tc>
                  <a:txBody>
                    <a:bodyPr/>
                    <a:lstStyle/>
                    <a:p>
                      <a:pPr lvl="0" algn="l">
                        <a:buNone/>
                      </a:pPr>
                      <a:r>
                        <a:rPr lang="en-US" sz="1800" b="0" i="0" u="none" strike="noStrike" noProof="0" dirty="0">
                          <a:solidFill>
                            <a:srgbClr val="000000"/>
                          </a:solidFill>
                          <a:latin typeface="+mn-lt"/>
                        </a:rPr>
                        <a:t>n/a</a:t>
                      </a:r>
                      <a:endParaRPr lang="en-US" dirty="0" err="1"/>
                    </a:p>
                  </a:txBody>
                  <a:tcPr/>
                </a:tc>
                <a:extLst>
                  <a:ext uri="{0D108BD9-81ED-4DB2-BD59-A6C34878D82A}">
                    <a16:rowId xmlns:a16="http://schemas.microsoft.com/office/drawing/2014/main" val="2723227765"/>
                  </a:ext>
                </a:extLst>
              </a:tr>
            </a:tbl>
          </a:graphicData>
        </a:graphic>
      </p:graphicFrame>
    </p:spTree>
    <p:extLst>
      <p:ext uri="{BB962C8B-B14F-4D97-AF65-F5344CB8AC3E}">
        <p14:creationId xmlns:p14="http://schemas.microsoft.com/office/powerpoint/2010/main" val="1972776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4F3-8C78-4A51-8608-4F67425E1127}"/>
              </a:ext>
            </a:extLst>
          </p:cNvPr>
          <p:cNvSpPr>
            <a:spLocks noGrp="1"/>
          </p:cNvSpPr>
          <p:nvPr>
            <p:ph type="title"/>
          </p:nvPr>
        </p:nvSpPr>
        <p:spPr>
          <a:xfrm>
            <a:off x="0" y="2880860"/>
            <a:ext cx="12192000" cy="1096280"/>
          </a:xfrm>
        </p:spPr>
        <p:txBody>
          <a:bodyPr/>
          <a:lstStyle/>
          <a:p>
            <a:r>
              <a:rPr lang="en-US" dirty="0"/>
              <a:t>Other Regressions</a:t>
            </a:r>
          </a:p>
        </p:txBody>
      </p:sp>
      <p:sp>
        <p:nvSpPr>
          <p:cNvPr id="4" name="Slide Number Placeholder 3">
            <a:extLst>
              <a:ext uri="{FF2B5EF4-FFF2-40B4-BE49-F238E27FC236}">
                <a16:creationId xmlns:a16="http://schemas.microsoft.com/office/drawing/2014/main" id="{56291AD5-6BC8-4C85-B5B2-7BE555AF8B40}"/>
              </a:ext>
            </a:extLst>
          </p:cNvPr>
          <p:cNvSpPr>
            <a:spLocks noGrp="1"/>
          </p:cNvSpPr>
          <p:nvPr>
            <p:ph type="sldNum" sz="quarter" idx="12"/>
          </p:nvPr>
        </p:nvSpPr>
        <p:spPr/>
        <p:txBody>
          <a:bodyPr/>
          <a:lstStyle/>
          <a:p>
            <a:fld id="{65DBD1E2-D45E-47D4-8DD8-1285FEA24AE0}" type="slidenum">
              <a:rPr lang="en-US" smtClean="0"/>
              <a:pPr/>
              <a:t>32</a:t>
            </a:fld>
            <a:endParaRPr lang="en-US" dirty="0"/>
          </a:p>
        </p:txBody>
      </p:sp>
    </p:spTree>
    <p:extLst>
      <p:ext uri="{BB962C8B-B14F-4D97-AF65-F5344CB8AC3E}">
        <p14:creationId xmlns:p14="http://schemas.microsoft.com/office/powerpoint/2010/main" val="4099480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6D41-6AFD-4B07-9854-18EE8C669325}"/>
              </a:ext>
            </a:extLst>
          </p:cNvPr>
          <p:cNvSpPr>
            <a:spLocks noGrp="1"/>
          </p:cNvSpPr>
          <p:nvPr>
            <p:ph type="title"/>
          </p:nvPr>
        </p:nvSpPr>
        <p:spPr/>
        <p:txBody>
          <a:bodyPr/>
          <a:lstStyle/>
          <a:p>
            <a:r>
              <a:rPr lang="en-US" dirty="0"/>
              <a:t>Polynomial Regression</a:t>
            </a:r>
          </a:p>
        </p:txBody>
      </p:sp>
      <p:sp>
        <p:nvSpPr>
          <p:cNvPr id="3" name="Content Placeholder 2">
            <a:extLst>
              <a:ext uri="{FF2B5EF4-FFF2-40B4-BE49-F238E27FC236}">
                <a16:creationId xmlns:a16="http://schemas.microsoft.com/office/drawing/2014/main" id="{A56DE416-E668-460F-A7E8-2D669C4ED0EE}"/>
              </a:ext>
            </a:extLst>
          </p:cNvPr>
          <p:cNvSpPr>
            <a:spLocks noGrp="1"/>
          </p:cNvSpPr>
          <p:nvPr>
            <p:ph idx="1"/>
          </p:nvPr>
        </p:nvSpPr>
        <p:spPr>
          <a:xfrm>
            <a:off x="1147302" y="1706335"/>
            <a:ext cx="9642617" cy="1766097"/>
          </a:xfrm>
        </p:spPr>
        <p:txBody>
          <a:bodyPr>
            <a:normAutofit/>
          </a:bodyPr>
          <a:lstStyle/>
          <a:p>
            <a:r>
              <a:rPr lang="en-US" sz="2400" dirty="0">
                <a:latin typeface="Times New Roman" panose="02020603050405020304" pitchFamily="18" charset="0"/>
                <a:cs typeface="Times New Roman" panose="02020603050405020304" pitchFamily="18" charset="0"/>
              </a:rPr>
              <a:t>Generate new features consisting of all polynomial combinations of the original features</a:t>
            </a:r>
          </a:p>
          <a:p>
            <a:r>
              <a:rPr lang="en-US" sz="2400" dirty="0">
                <a:latin typeface="Times New Roman" panose="02020603050405020304" pitchFamily="18" charset="0"/>
                <a:cs typeface="Times New Roman" panose="02020603050405020304" pitchFamily="18" charset="0"/>
              </a:rPr>
              <a:t>A linear model</a:t>
            </a:r>
          </a:p>
          <a:p>
            <a:r>
              <a:rPr lang="en-US" sz="2400" dirty="0">
                <a:latin typeface="Times New Roman" panose="02020603050405020304" pitchFamily="18" charset="0"/>
                <a:cs typeface="Times New Roman" panose="02020603050405020304" pitchFamily="18" charset="0"/>
              </a:rPr>
              <a:t>An application of non-linear transformations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A4C04A-E9F3-4097-8F5F-92437F1BCE37}"/>
              </a:ext>
            </a:extLst>
          </p:cNvPr>
          <p:cNvSpPr>
            <a:spLocks noGrp="1"/>
          </p:cNvSpPr>
          <p:nvPr>
            <p:ph type="sldNum" sz="quarter" idx="12"/>
          </p:nvPr>
        </p:nvSpPr>
        <p:spPr/>
        <p:txBody>
          <a:bodyPr/>
          <a:lstStyle/>
          <a:p>
            <a:fld id="{65DBD1E2-D45E-47D4-8DD8-1285FEA24AE0}" type="slidenum">
              <a:rPr lang="en-US" smtClean="0"/>
              <a:pPr/>
              <a:t>33</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074751" y="3616548"/>
                <a:ext cx="7498080"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00</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74751" y="3616548"/>
                <a:ext cx="7498080" cy="719941"/>
              </a:xfrm>
              <a:prstGeom prst="rect">
                <a:avLst/>
              </a:prstGeom>
              <a:blipFill>
                <a:blip r:embed="rId3"/>
                <a:stretch>
                  <a:fillRect b="-5932"/>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231023" y="4547366"/>
            <a:ext cx="8286543" cy="967301"/>
          </a:xfrm>
          <a:prstGeom prst="rect">
            <a:avLst/>
          </a:prstGeom>
        </p:spPr>
      </p:pic>
      <p:pic>
        <p:nvPicPr>
          <p:cNvPr id="7" name="Picture 6"/>
          <p:cNvPicPr>
            <a:picLocks noChangeAspect="1"/>
          </p:cNvPicPr>
          <p:nvPr/>
        </p:nvPicPr>
        <p:blipFill>
          <a:blip r:embed="rId5"/>
          <a:stretch>
            <a:fillRect/>
          </a:stretch>
        </p:blipFill>
        <p:spPr>
          <a:xfrm>
            <a:off x="2318717" y="5725543"/>
            <a:ext cx="4917009" cy="781274"/>
          </a:xfrm>
          <a:prstGeom prst="rect">
            <a:avLst/>
          </a:prstGeom>
        </p:spPr>
      </p:pic>
    </p:spTree>
    <p:extLst>
      <p:ext uri="{BB962C8B-B14F-4D97-AF65-F5344CB8AC3E}">
        <p14:creationId xmlns:p14="http://schemas.microsoft.com/office/powerpoint/2010/main" val="4225786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34</a:t>
            </a:fld>
            <a:endParaRPr lang="en-US" dirty="0"/>
          </a:p>
        </p:txBody>
      </p:sp>
      <p:pic>
        <p:nvPicPr>
          <p:cNvPr id="3" name="Picture 2"/>
          <p:cNvPicPr>
            <a:picLocks noChangeAspect="1"/>
          </p:cNvPicPr>
          <p:nvPr/>
        </p:nvPicPr>
        <p:blipFill>
          <a:blip r:embed="rId2"/>
          <a:stretch>
            <a:fillRect/>
          </a:stretch>
        </p:blipFill>
        <p:spPr>
          <a:xfrm>
            <a:off x="692425" y="1546001"/>
            <a:ext cx="8932563" cy="1714034"/>
          </a:xfrm>
          <a:prstGeom prst="rect">
            <a:avLst/>
          </a:prstGeom>
        </p:spPr>
      </p:pic>
      <p:pic>
        <p:nvPicPr>
          <p:cNvPr id="5" name="Picture 4"/>
          <p:cNvPicPr>
            <a:picLocks noChangeAspect="1"/>
          </p:cNvPicPr>
          <p:nvPr/>
        </p:nvPicPr>
        <p:blipFill>
          <a:blip r:embed="rId3"/>
          <a:stretch>
            <a:fillRect/>
          </a:stretch>
        </p:blipFill>
        <p:spPr>
          <a:xfrm>
            <a:off x="425311" y="3958466"/>
            <a:ext cx="11267054" cy="1289394"/>
          </a:xfrm>
          <a:prstGeom prst="rect">
            <a:avLst/>
          </a:prstGeom>
        </p:spPr>
      </p:pic>
    </p:spTree>
    <p:extLst>
      <p:ext uri="{BB962C8B-B14F-4D97-AF65-F5344CB8AC3E}">
        <p14:creationId xmlns:p14="http://schemas.microsoft.com/office/powerpoint/2010/main" val="3531921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547894" y="1624634"/>
            <a:ext cx="8591550" cy="971550"/>
          </a:xfrm>
          <a:prstGeom prst="rect">
            <a:avLst/>
          </a:prstGeom>
        </p:spPr>
      </p:pic>
      <p:pic>
        <p:nvPicPr>
          <p:cNvPr id="7" name="Picture 6"/>
          <p:cNvPicPr>
            <a:picLocks noChangeAspect="1"/>
          </p:cNvPicPr>
          <p:nvPr/>
        </p:nvPicPr>
        <p:blipFill>
          <a:blip r:embed="rId3"/>
          <a:stretch>
            <a:fillRect/>
          </a:stretch>
        </p:blipFill>
        <p:spPr>
          <a:xfrm>
            <a:off x="547894" y="2857381"/>
            <a:ext cx="9133980" cy="3656062"/>
          </a:xfrm>
          <a:prstGeom prst="rect">
            <a:avLst/>
          </a:prstGeom>
        </p:spPr>
      </p:pic>
    </p:spTree>
    <p:extLst>
      <p:ext uri="{BB962C8B-B14F-4D97-AF65-F5344CB8AC3E}">
        <p14:creationId xmlns:p14="http://schemas.microsoft.com/office/powerpoint/2010/main" val="325961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36</a:t>
            </a:fld>
            <a:endParaRPr lang="en-US" dirty="0"/>
          </a:p>
        </p:txBody>
      </p:sp>
      <p:pic>
        <p:nvPicPr>
          <p:cNvPr id="3" name="Picture 2"/>
          <p:cNvPicPr>
            <a:picLocks noChangeAspect="1"/>
          </p:cNvPicPr>
          <p:nvPr/>
        </p:nvPicPr>
        <p:blipFill>
          <a:blip r:embed="rId2"/>
          <a:stretch>
            <a:fillRect/>
          </a:stretch>
        </p:blipFill>
        <p:spPr>
          <a:xfrm>
            <a:off x="1073427" y="1221323"/>
            <a:ext cx="7406309" cy="5288105"/>
          </a:xfrm>
          <a:prstGeom prst="rect">
            <a:avLst/>
          </a:prstGeom>
        </p:spPr>
      </p:pic>
    </p:spTree>
    <p:extLst>
      <p:ext uri="{BB962C8B-B14F-4D97-AF65-F5344CB8AC3E}">
        <p14:creationId xmlns:p14="http://schemas.microsoft.com/office/powerpoint/2010/main" val="256830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453A-14A8-4EB7-AC3F-9ABA6BFFFA8C}"/>
              </a:ext>
            </a:extLst>
          </p:cNvPr>
          <p:cNvSpPr>
            <a:spLocks noGrp="1"/>
          </p:cNvSpPr>
          <p:nvPr>
            <p:ph type="title"/>
          </p:nvPr>
        </p:nvSpPr>
        <p:spPr/>
        <p:txBody>
          <a:bodyPr>
            <a:normAutofit fontScale="90000"/>
          </a:bodyPr>
          <a:lstStyle/>
          <a:p>
            <a:r>
              <a:rPr lang="en-US" dirty="0">
                <a:cs typeface="Calibri Light"/>
              </a:rPr>
              <a:t>Generalization, Overfitting, and Underfitting</a:t>
            </a:r>
            <a:endParaRPr lang="en-US" dirty="0"/>
          </a:p>
        </p:txBody>
      </p:sp>
      <p:sp>
        <p:nvSpPr>
          <p:cNvPr id="3" name="Content Placeholder 2">
            <a:extLst>
              <a:ext uri="{FF2B5EF4-FFF2-40B4-BE49-F238E27FC236}">
                <a16:creationId xmlns:a16="http://schemas.microsoft.com/office/drawing/2014/main" id="{80EC7A60-959D-47F9-80E4-DF8FC088EA0C}"/>
              </a:ext>
            </a:extLst>
          </p:cNvPr>
          <p:cNvSpPr>
            <a:spLocks noGrp="1"/>
          </p:cNvSpPr>
          <p:nvPr>
            <p:ph idx="1"/>
          </p:nvPr>
        </p:nvSpPr>
        <p:spPr/>
        <p:txBody>
          <a:bodyPr vert="horz" lIns="91440" tIns="45720" rIns="91440" bIns="45720" rtlCol="0" anchor="t">
            <a:normAutofit fontScale="70000" lnSpcReduction="20000"/>
          </a:bodyPr>
          <a:lstStyle/>
          <a:p>
            <a:r>
              <a:rPr lang="en-US" dirty="0">
                <a:latin typeface="Times New Roman" panose="02020603050405020304" pitchFamily="18" charset="0"/>
                <a:cs typeface="Times New Roman" panose="02020603050405020304" pitchFamily="18" charset="0"/>
              </a:rPr>
              <a:t>Generalization ability refers to an algorithm's ability to give accurate predictions for new, previously unseen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Assumptions:</a:t>
            </a:r>
          </a:p>
          <a:p>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Future unseen data (test set) will have the same properties as the current training sets.</a:t>
            </a:r>
          </a:p>
          <a:p>
            <a:pPr marL="685800"/>
            <a:r>
              <a:rPr lang="en-US" dirty="0">
                <a:latin typeface="Times New Roman" panose="02020603050405020304" pitchFamily="18" charset="0"/>
                <a:cs typeface="Times New Roman" panose="02020603050405020304" pitchFamily="18" charset="0"/>
              </a:rPr>
              <a:t>Thus, models that are accurate on the training set are expected to be accurate on the test set.</a:t>
            </a:r>
          </a:p>
          <a:p>
            <a:pPr marL="685800"/>
            <a:r>
              <a:rPr lang="en-US" dirty="0">
                <a:latin typeface="Times New Roman" panose="02020603050405020304" pitchFamily="18" charset="0"/>
                <a:cs typeface="Times New Roman" panose="02020603050405020304" pitchFamily="18" charset="0"/>
              </a:rPr>
              <a:t>But that may not happen if the trained model is tuned too specifically to the training set.</a:t>
            </a:r>
          </a:p>
          <a:p>
            <a:pPr marL="685800"/>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Models that are too complex for the amount of training data available are said to overfit and are not likely to generalize well to new examples.</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Models that are too simple, that don't even do well on the training data, are said to underfit and also not likely to generalize well.</a:t>
            </a:r>
          </a:p>
        </p:txBody>
      </p:sp>
    </p:spTree>
    <p:extLst>
      <p:ext uri="{BB962C8B-B14F-4D97-AF65-F5344CB8AC3E}">
        <p14:creationId xmlns:p14="http://schemas.microsoft.com/office/powerpoint/2010/main" val="3518604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1908-0025-4794-97D6-FF91987BC086}"/>
              </a:ext>
            </a:extLst>
          </p:cNvPr>
          <p:cNvSpPr>
            <a:spLocks noGrp="1"/>
          </p:cNvSpPr>
          <p:nvPr>
            <p:ph type="title"/>
          </p:nvPr>
        </p:nvSpPr>
        <p:spPr/>
        <p:txBody>
          <a:bodyPr/>
          <a:lstStyle/>
          <a:p>
            <a:r>
              <a:rPr lang="en-US" dirty="0"/>
              <a:t>Generalization</a:t>
            </a:r>
            <a:endParaRPr lang="LID4096" dirty="0"/>
          </a:p>
        </p:txBody>
      </p:sp>
      <p:sp>
        <p:nvSpPr>
          <p:cNvPr id="3" name="Content Placeholder 2">
            <a:extLst>
              <a:ext uri="{FF2B5EF4-FFF2-40B4-BE49-F238E27FC236}">
                <a16:creationId xmlns:a16="http://schemas.microsoft.com/office/drawing/2014/main" id="{6D777AC1-A8D0-4FA8-ABB7-64491EBC4C8F}"/>
              </a:ext>
            </a:extLst>
          </p:cNvPr>
          <p:cNvSpPr>
            <a:spLocks noGrp="1"/>
          </p:cNvSpPr>
          <p:nvPr>
            <p:ph idx="1"/>
          </p:nvPr>
        </p:nvSpPr>
        <p:spPr>
          <a:xfrm>
            <a:off x="838200" y="1825625"/>
            <a:ext cx="10515600" cy="4351338"/>
          </a:xfrm>
        </p:spPr>
        <p:txBody>
          <a:bodyPr/>
          <a:lstStyle/>
          <a:p>
            <a:r>
              <a:rPr lang="en-US" dirty="0">
                <a:latin typeface="Times New Roman" panose="02020603050405020304" pitchFamily="18" charset="0"/>
                <a:cs typeface="Times New Roman" panose="02020603050405020304" pitchFamily="18" charset="0"/>
              </a:rPr>
              <a:t>Overfitting</a:t>
            </a:r>
          </a:p>
          <a:p>
            <a:pPr lvl="1"/>
            <a:r>
              <a:rPr lang="en-US" dirty="0">
                <a:latin typeface="Times New Roman" panose="02020603050405020304" pitchFamily="18" charset="0"/>
                <a:cs typeface="Times New Roman" panose="02020603050405020304" pitchFamily="18" charset="0"/>
              </a:rPr>
              <a:t>Low test score</a:t>
            </a:r>
          </a:p>
          <a:p>
            <a:pPr lvl="1"/>
            <a:r>
              <a:rPr lang="en-US" dirty="0">
                <a:latin typeface="Times New Roman" panose="02020603050405020304" pitchFamily="18" charset="0"/>
                <a:cs typeface="Times New Roman" panose="02020603050405020304" pitchFamily="18" charset="0"/>
              </a:rPr>
              <a:t>Complex models</a:t>
            </a:r>
          </a:p>
          <a:p>
            <a:r>
              <a:rPr lang="en-US" dirty="0">
                <a:latin typeface="Times New Roman" panose="02020603050405020304" pitchFamily="18" charset="0"/>
                <a:cs typeface="Times New Roman" panose="02020603050405020304" pitchFamily="18" charset="0"/>
              </a:rPr>
              <a:t>Under fitting </a:t>
            </a:r>
          </a:p>
          <a:p>
            <a:pPr lvl="1"/>
            <a:r>
              <a:rPr lang="en-US" dirty="0">
                <a:latin typeface="Times New Roman" panose="02020603050405020304" pitchFamily="18" charset="0"/>
                <a:cs typeface="Times New Roman" panose="02020603050405020304" pitchFamily="18" charset="0"/>
              </a:rPr>
              <a:t>Low test and train score</a:t>
            </a:r>
          </a:p>
          <a:p>
            <a:pPr lvl="1"/>
            <a:endParaRPr lang="LID4096" dirty="0">
              <a:latin typeface="Times New Roman" panose="02020603050405020304" pitchFamily="18" charset="0"/>
              <a:cs typeface="Times New Roman" panose="02020603050405020304" pitchFamily="18" charset="0"/>
            </a:endParaRPr>
          </a:p>
        </p:txBody>
      </p:sp>
      <p:pic>
        <p:nvPicPr>
          <p:cNvPr id="4" name="Picture 3" descr="model_complexity">
            <a:extLst>
              <a:ext uri="{FF2B5EF4-FFF2-40B4-BE49-F238E27FC236}">
                <a16:creationId xmlns:a16="http://schemas.microsoft.com/office/drawing/2014/main" id="{F0C39DB0-7EED-4E08-A955-C0A0163FF9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76851" y="1825625"/>
            <a:ext cx="6076950" cy="3946525"/>
          </a:xfrm>
          <a:prstGeom prst="rect">
            <a:avLst/>
          </a:prstGeom>
          <a:noFill/>
          <a:ln>
            <a:noFill/>
          </a:ln>
        </p:spPr>
      </p:pic>
    </p:spTree>
    <p:extLst>
      <p:ext uri="{BB962C8B-B14F-4D97-AF65-F5344CB8AC3E}">
        <p14:creationId xmlns:p14="http://schemas.microsoft.com/office/powerpoint/2010/main" val="102926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39</a:t>
            </a:fld>
            <a:endParaRPr lang="en-US" dirty="0"/>
          </a:p>
        </p:txBody>
      </p:sp>
      <p:sp>
        <p:nvSpPr>
          <p:cNvPr id="6" name="TextBox 5"/>
          <p:cNvSpPr txBox="1"/>
          <p:nvPr/>
        </p:nvSpPr>
        <p:spPr>
          <a:xfrm>
            <a:off x="516834" y="1265582"/>
            <a:ext cx="7480853" cy="369332"/>
          </a:xfrm>
          <a:prstGeom prst="rect">
            <a:avLst/>
          </a:prstGeom>
          <a:noFill/>
        </p:spPr>
        <p:txBody>
          <a:bodyPr wrap="square" rtlCol="0">
            <a:spAutoFit/>
          </a:bodyPr>
          <a:lstStyle/>
          <a:p>
            <a:r>
              <a:rPr lang="en-US" b="1" dirty="0">
                <a:solidFill>
                  <a:srgbClr val="FF0000"/>
                </a:solidFill>
              </a:rPr>
              <a:t>How test and training error changes with size of data set?</a:t>
            </a:r>
          </a:p>
        </p:txBody>
      </p:sp>
      <p:pic>
        <p:nvPicPr>
          <p:cNvPr id="7" name="Picture 6"/>
          <p:cNvPicPr>
            <a:picLocks noChangeAspect="1"/>
          </p:cNvPicPr>
          <p:nvPr/>
        </p:nvPicPr>
        <p:blipFill>
          <a:blip r:embed="rId2"/>
          <a:stretch>
            <a:fillRect/>
          </a:stretch>
        </p:blipFill>
        <p:spPr>
          <a:xfrm>
            <a:off x="318052" y="1769166"/>
            <a:ext cx="11690775" cy="4853402"/>
          </a:xfrm>
          <a:prstGeom prst="rect">
            <a:avLst/>
          </a:prstGeom>
        </p:spPr>
      </p:pic>
    </p:spTree>
    <p:extLst>
      <p:ext uri="{BB962C8B-B14F-4D97-AF65-F5344CB8AC3E}">
        <p14:creationId xmlns:p14="http://schemas.microsoft.com/office/powerpoint/2010/main" val="352184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FEF4-CB3B-41C1-86D4-4BDD46F11F30}"/>
              </a:ext>
            </a:extLst>
          </p:cNvPr>
          <p:cNvSpPr>
            <a:spLocks noGrp="1"/>
          </p:cNvSpPr>
          <p:nvPr>
            <p:ph type="title"/>
          </p:nvPr>
        </p:nvSpPr>
        <p:spPr/>
        <p:txBody>
          <a:bodyPr/>
          <a:lstStyle/>
          <a:p>
            <a:r>
              <a:rPr lang="en-US" dirty="0"/>
              <a:t>Math (Linear Regression)</a:t>
            </a:r>
          </a:p>
        </p:txBody>
      </p:sp>
      <p:sp>
        <p:nvSpPr>
          <p:cNvPr id="3" name="Content Placeholder 2">
            <a:extLst>
              <a:ext uri="{FF2B5EF4-FFF2-40B4-BE49-F238E27FC236}">
                <a16:creationId xmlns:a16="http://schemas.microsoft.com/office/drawing/2014/main" id="{F4099784-A7AA-49F8-ADFA-F26185EDAB36}"/>
              </a:ext>
            </a:extLst>
          </p:cNvPr>
          <p:cNvSpPr>
            <a:spLocks noGrp="1"/>
          </p:cNvSpPr>
          <p:nvPr>
            <p:ph idx="1"/>
          </p:nvPr>
        </p:nvSpPr>
        <p:spPr>
          <a:xfrm>
            <a:off x="838200" y="1534887"/>
            <a:ext cx="10515600" cy="958932"/>
          </a:xfrm>
        </p:spPr>
        <p:txBody>
          <a:bodyPr/>
          <a:lstStyle/>
          <a:p>
            <a:r>
              <a:rPr lang="en-US" dirty="0"/>
              <a:t>Linear relationship: outcome (dependent/criterion) variable is a linear combination of predictor (independent) variables.</a:t>
            </a:r>
          </a:p>
          <a:p>
            <a:endParaRPr lang="en-US" dirty="0"/>
          </a:p>
          <a:p>
            <a:endParaRPr lang="en-US" dirty="0"/>
          </a:p>
        </p:txBody>
      </p:sp>
      <p:sp>
        <p:nvSpPr>
          <p:cNvPr id="4" name="Slide Number Placeholder 3">
            <a:extLst>
              <a:ext uri="{FF2B5EF4-FFF2-40B4-BE49-F238E27FC236}">
                <a16:creationId xmlns:a16="http://schemas.microsoft.com/office/drawing/2014/main" id="{96816283-86F0-45DB-B4EE-BA70BE7D8F01}"/>
              </a:ext>
            </a:extLst>
          </p:cNvPr>
          <p:cNvSpPr>
            <a:spLocks noGrp="1"/>
          </p:cNvSpPr>
          <p:nvPr>
            <p:ph type="sldNum" sz="quarter" idx="12"/>
          </p:nvPr>
        </p:nvSpPr>
        <p:spPr/>
        <p:txBody>
          <a:bodyPr/>
          <a:lstStyle/>
          <a:p>
            <a:fld id="{65DBD1E2-D45E-47D4-8DD8-1285FEA24AE0}" type="slidenum">
              <a:rPr lang="en-US" smtClean="0"/>
              <a:pPr/>
              <a:t>4</a:t>
            </a:fld>
            <a:endParaRPr lang="en-US" dirty="0"/>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8BC0ECB-3761-4FC1-932F-3A7A239087A4}"/>
                  </a:ext>
                </a:extLst>
              </p:cNvPr>
              <p:cNvSpPr/>
              <p:nvPr/>
            </p:nvSpPr>
            <p:spPr>
              <a:xfrm>
                <a:off x="2794000" y="2745200"/>
                <a:ext cx="6604000" cy="577652"/>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1" i="1" smtClean="0">
                          <a:solidFill>
                            <a:srgbClr val="FAEADA"/>
                          </a:solidFill>
                          <a:latin typeface="Cambria Math" panose="02040503050406030204" pitchFamily="18" charset="0"/>
                        </a:rPr>
                        <m:t>𝒀</m:t>
                      </m:r>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𝟎</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𝟏</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𝟏</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𝟐</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𝟐</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𝒏</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𝒏</m:t>
                          </m:r>
                        </m:sub>
                      </m:sSub>
                      <m:r>
                        <a:rPr lang="en-US" sz="2800" b="1" i="1" smtClean="0">
                          <a:solidFill>
                            <a:srgbClr val="FAEADA"/>
                          </a:solidFill>
                          <a:latin typeface="Cambria Math" panose="02040503050406030204" pitchFamily="18" charset="0"/>
                        </a:rPr>
                        <m:t>+</m:t>
                      </m:r>
                      <m:r>
                        <a:rPr lang="en-US" sz="2800" b="1" i="1" smtClean="0">
                          <a:solidFill>
                            <a:srgbClr val="FAEADA"/>
                          </a:solidFill>
                          <a:latin typeface="Cambria Math" panose="02040503050406030204" pitchFamily="18" charset="0"/>
                        </a:rPr>
                        <m:t>𝜺</m:t>
                      </m:r>
                    </m:oMath>
                  </m:oMathPara>
                </a14:m>
                <a:endParaRPr lang="en-US" sz="2000" b="1" dirty="0">
                  <a:solidFill>
                    <a:srgbClr val="FAEADA"/>
                  </a:solidFill>
                  <a:latin typeface="Museo Sans 500" panose="02000000000000000000" pitchFamily="50" charset="0"/>
                </a:endParaRPr>
              </a:p>
            </p:txBody>
          </p:sp>
        </mc:Choice>
        <mc:Fallback xmlns="">
          <p:sp>
            <p:nvSpPr>
              <p:cNvPr id="5" name="Rectangle: Rounded Corners 4">
                <a:extLst>
                  <a:ext uri="{FF2B5EF4-FFF2-40B4-BE49-F238E27FC236}">
                    <a16:creationId xmlns:a16="http://schemas.microsoft.com/office/drawing/2014/main" id="{38BC0ECB-3761-4FC1-932F-3A7A239087A4}"/>
                  </a:ext>
                </a:extLst>
              </p:cNvPr>
              <p:cNvSpPr>
                <a:spLocks noRot="1" noChangeAspect="1" noMove="1" noResize="1" noEditPoints="1" noAdjustHandles="1" noChangeArrowheads="1" noChangeShapeType="1" noTextEdit="1"/>
              </p:cNvSpPr>
              <p:nvPr/>
            </p:nvSpPr>
            <p:spPr>
              <a:xfrm>
                <a:off x="2794000" y="2745200"/>
                <a:ext cx="6604000" cy="577652"/>
              </a:xfrm>
              <a:prstGeom prst="round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79E94BA-4667-49DB-87C8-B8FE83967897}"/>
              </a:ext>
            </a:extLst>
          </p:cNvPr>
          <p:cNvGrpSpPr/>
          <p:nvPr/>
        </p:nvGrpSpPr>
        <p:grpSpPr>
          <a:xfrm>
            <a:off x="1870366" y="4447307"/>
            <a:ext cx="1505529" cy="458478"/>
            <a:chOff x="1080651" y="4451925"/>
            <a:chExt cx="1505529" cy="458478"/>
          </a:xfrm>
        </p:grpSpPr>
        <p:sp>
          <p:nvSpPr>
            <p:cNvPr id="6" name="Speech Bubble: Rectangle 5">
              <a:extLst>
                <a:ext uri="{FF2B5EF4-FFF2-40B4-BE49-F238E27FC236}">
                  <a16:creationId xmlns:a16="http://schemas.microsoft.com/office/drawing/2014/main" id="{D74816E7-77A5-4622-865B-41F590E7E83D}"/>
                </a:ext>
              </a:extLst>
            </p:cNvPr>
            <p:cNvSpPr/>
            <p:nvPr/>
          </p:nvSpPr>
          <p:spPr>
            <a:xfrm rot="10800000">
              <a:off x="1080651" y="4451925"/>
              <a:ext cx="1505529" cy="458478"/>
            </a:xfrm>
            <a:prstGeom prst="wedgeRectCallout">
              <a:avLst>
                <a:gd name="adj1" fmla="val -29063"/>
                <a:gd name="adj2" fmla="val 293173"/>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743B995-221C-4970-B84E-33E50B92AB83}"/>
                </a:ext>
              </a:extLst>
            </p:cNvPr>
            <p:cNvSpPr txBox="1"/>
            <p:nvPr/>
          </p:nvSpPr>
          <p:spPr>
            <a:xfrm>
              <a:off x="1145308" y="4510293"/>
              <a:ext cx="1376218" cy="400110"/>
            </a:xfrm>
            <a:prstGeom prst="rect">
              <a:avLst/>
            </a:prstGeom>
            <a:noFill/>
          </p:spPr>
          <p:txBody>
            <a:bodyPr wrap="square" rtlCol="0">
              <a:spAutoFit/>
            </a:bodyPr>
            <a:lstStyle/>
            <a:p>
              <a:pPr algn="ctr"/>
              <a:r>
                <a:rPr lang="en-US" sz="2000" dirty="0">
                  <a:latin typeface="Museo Sans 500" panose="02000000000000000000" pitchFamily="50" charset="0"/>
                </a:rPr>
                <a:t>Outcome</a:t>
              </a:r>
            </a:p>
          </p:txBody>
        </p:sp>
      </p:grpSp>
      <p:grpSp>
        <p:nvGrpSpPr>
          <p:cNvPr id="9" name="Group 8">
            <a:extLst>
              <a:ext uri="{FF2B5EF4-FFF2-40B4-BE49-F238E27FC236}">
                <a16:creationId xmlns:a16="http://schemas.microsoft.com/office/drawing/2014/main" id="{6F895201-2F79-4624-9BA7-396EE39331F2}"/>
              </a:ext>
            </a:extLst>
          </p:cNvPr>
          <p:cNvGrpSpPr/>
          <p:nvPr/>
        </p:nvGrpSpPr>
        <p:grpSpPr>
          <a:xfrm>
            <a:off x="4193313" y="4447307"/>
            <a:ext cx="1505529" cy="458478"/>
            <a:chOff x="1080651" y="4451925"/>
            <a:chExt cx="1505529" cy="458478"/>
          </a:xfrm>
        </p:grpSpPr>
        <p:sp>
          <p:nvSpPr>
            <p:cNvPr id="10" name="Speech Bubble: Rectangle 9">
              <a:extLst>
                <a:ext uri="{FF2B5EF4-FFF2-40B4-BE49-F238E27FC236}">
                  <a16:creationId xmlns:a16="http://schemas.microsoft.com/office/drawing/2014/main" id="{345CBB86-6DC3-41CE-AF46-9D394912D949}"/>
                </a:ext>
              </a:extLst>
            </p:cNvPr>
            <p:cNvSpPr/>
            <p:nvPr/>
          </p:nvSpPr>
          <p:spPr>
            <a:xfrm rot="10800000">
              <a:off x="1080651" y="4451925"/>
              <a:ext cx="1505529" cy="458478"/>
            </a:xfrm>
            <a:prstGeom prst="wedgeRectCallout">
              <a:avLst>
                <a:gd name="adj1" fmla="val 71550"/>
                <a:gd name="adj2" fmla="val 299217"/>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3F88219-B33E-4595-BBD0-50863FDAF750}"/>
                </a:ext>
              </a:extLst>
            </p:cNvPr>
            <p:cNvSpPr txBox="1"/>
            <p:nvPr/>
          </p:nvSpPr>
          <p:spPr>
            <a:xfrm>
              <a:off x="1145308" y="4510293"/>
              <a:ext cx="1376218" cy="400110"/>
            </a:xfrm>
            <a:prstGeom prst="rect">
              <a:avLst/>
            </a:prstGeom>
            <a:noFill/>
          </p:spPr>
          <p:txBody>
            <a:bodyPr wrap="square" rtlCol="0">
              <a:spAutoFit/>
            </a:bodyPr>
            <a:lstStyle/>
            <a:p>
              <a:pPr algn="ctr"/>
              <a:r>
                <a:rPr lang="en-US" sz="2000" dirty="0">
                  <a:latin typeface="Museo Sans 500" panose="02000000000000000000" pitchFamily="50" charset="0"/>
                </a:rPr>
                <a:t>Intercept</a:t>
              </a:r>
            </a:p>
          </p:txBody>
        </p:sp>
      </p:grpSp>
      <p:grpSp>
        <p:nvGrpSpPr>
          <p:cNvPr id="12" name="Group 11">
            <a:extLst>
              <a:ext uri="{FF2B5EF4-FFF2-40B4-BE49-F238E27FC236}">
                <a16:creationId xmlns:a16="http://schemas.microsoft.com/office/drawing/2014/main" id="{7223C733-1F46-4872-B01A-DF48CA49EA42}"/>
              </a:ext>
            </a:extLst>
          </p:cNvPr>
          <p:cNvGrpSpPr/>
          <p:nvPr/>
        </p:nvGrpSpPr>
        <p:grpSpPr>
          <a:xfrm>
            <a:off x="6363856" y="4447307"/>
            <a:ext cx="1634831" cy="458478"/>
            <a:chOff x="1057565" y="4451925"/>
            <a:chExt cx="1634831" cy="458478"/>
          </a:xfrm>
        </p:grpSpPr>
        <p:sp>
          <p:nvSpPr>
            <p:cNvPr id="13" name="Speech Bubble: Rectangle 12">
              <a:extLst>
                <a:ext uri="{FF2B5EF4-FFF2-40B4-BE49-F238E27FC236}">
                  <a16:creationId xmlns:a16="http://schemas.microsoft.com/office/drawing/2014/main" id="{E5323AF5-1A65-4D7D-8343-EBA222F31479}"/>
                </a:ext>
              </a:extLst>
            </p:cNvPr>
            <p:cNvSpPr/>
            <p:nvPr/>
          </p:nvSpPr>
          <p:spPr>
            <a:xfrm rot="10800000">
              <a:off x="1080650" y="4451925"/>
              <a:ext cx="1611746" cy="458478"/>
            </a:xfrm>
            <a:prstGeom prst="wedgeRectCallout">
              <a:avLst>
                <a:gd name="adj1" fmla="val 74412"/>
                <a:gd name="adj2" fmla="val 291159"/>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219316E-1F66-4103-AD4A-80FCC5539EF9}"/>
                </a:ext>
              </a:extLst>
            </p:cNvPr>
            <p:cNvSpPr txBox="1"/>
            <p:nvPr/>
          </p:nvSpPr>
          <p:spPr>
            <a:xfrm>
              <a:off x="1057565" y="4510293"/>
              <a:ext cx="1611748" cy="400110"/>
            </a:xfrm>
            <a:prstGeom prst="rect">
              <a:avLst/>
            </a:prstGeom>
            <a:noFill/>
          </p:spPr>
          <p:txBody>
            <a:bodyPr wrap="square" rtlCol="0">
              <a:spAutoFit/>
            </a:bodyPr>
            <a:lstStyle/>
            <a:p>
              <a:pPr algn="ctr"/>
              <a:r>
                <a:rPr lang="en-US" sz="2000" dirty="0">
                  <a:latin typeface="Museo Sans 500" panose="02000000000000000000" pitchFamily="50" charset="0"/>
                </a:rPr>
                <a:t>Coefficients</a:t>
              </a:r>
            </a:p>
          </p:txBody>
        </p:sp>
      </p:grpSp>
      <p:grpSp>
        <p:nvGrpSpPr>
          <p:cNvPr id="15" name="Group 14">
            <a:extLst>
              <a:ext uri="{FF2B5EF4-FFF2-40B4-BE49-F238E27FC236}">
                <a16:creationId xmlns:a16="http://schemas.microsoft.com/office/drawing/2014/main" id="{3022F10F-FF59-4D82-96C2-49923ABACA5B}"/>
              </a:ext>
            </a:extLst>
          </p:cNvPr>
          <p:cNvGrpSpPr/>
          <p:nvPr/>
        </p:nvGrpSpPr>
        <p:grpSpPr>
          <a:xfrm>
            <a:off x="8793022" y="4451925"/>
            <a:ext cx="1528612" cy="458478"/>
            <a:chOff x="1057568" y="4451925"/>
            <a:chExt cx="1528612" cy="458478"/>
          </a:xfrm>
        </p:grpSpPr>
        <p:sp>
          <p:nvSpPr>
            <p:cNvPr id="16" name="Speech Bubble: Rectangle 15">
              <a:extLst>
                <a:ext uri="{FF2B5EF4-FFF2-40B4-BE49-F238E27FC236}">
                  <a16:creationId xmlns:a16="http://schemas.microsoft.com/office/drawing/2014/main" id="{FEF201F5-9B50-4EB2-B2D3-18E65F89AE2F}"/>
                </a:ext>
              </a:extLst>
            </p:cNvPr>
            <p:cNvSpPr/>
            <p:nvPr/>
          </p:nvSpPr>
          <p:spPr>
            <a:xfrm rot="10800000">
              <a:off x="1080651" y="4451925"/>
              <a:ext cx="1505529" cy="458478"/>
            </a:xfrm>
            <a:prstGeom prst="wedgeRectCallout">
              <a:avLst>
                <a:gd name="adj1" fmla="val 83207"/>
                <a:gd name="adj2" fmla="val 297202"/>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3925D2B-DCA3-4807-8F40-CBA5E96B7123}"/>
                </a:ext>
              </a:extLst>
            </p:cNvPr>
            <p:cNvSpPr txBox="1"/>
            <p:nvPr/>
          </p:nvSpPr>
          <p:spPr>
            <a:xfrm>
              <a:off x="1057568" y="4510293"/>
              <a:ext cx="1505528" cy="400110"/>
            </a:xfrm>
            <a:prstGeom prst="rect">
              <a:avLst/>
            </a:prstGeom>
            <a:noFill/>
          </p:spPr>
          <p:txBody>
            <a:bodyPr wrap="square" rtlCol="0">
              <a:spAutoFit/>
            </a:bodyPr>
            <a:lstStyle/>
            <a:p>
              <a:pPr algn="ctr"/>
              <a:r>
                <a:rPr lang="en-US" sz="2000" dirty="0">
                  <a:latin typeface="Museo Sans 500" panose="02000000000000000000" pitchFamily="50" charset="0"/>
                </a:rPr>
                <a:t>Predictors</a:t>
              </a:r>
            </a:p>
          </p:txBody>
        </p:sp>
      </p:grpSp>
    </p:spTree>
    <p:extLst>
      <p:ext uri="{BB962C8B-B14F-4D97-AF65-F5344CB8AC3E}">
        <p14:creationId xmlns:p14="http://schemas.microsoft.com/office/powerpoint/2010/main" val="14931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40</a:t>
            </a:fld>
            <a:endParaRPr lang="en-US" dirty="0"/>
          </a:p>
        </p:txBody>
      </p:sp>
      <p:pic>
        <p:nvPicPr>
          <p:cNvPr id="7" name="Picture 6"/>
          <p:cNvPicPr>
            <a:picLocks noChangeAspect="1"/>
          </p:cNvPicPr>
          <p:nvPr/>
        </p:nvPicPr>
        <p:blipFill>
          <a:blip r:embed="rId2"/>
          <a:stretch>
            <a:fillRect/>
          </a:stretch>
        </p:blipFill>
        <p:spPr>
          <a:xfrm>
            <a:off x="224044" y="3111155"/>
            <a:ext cx="5126154" cy="2017436"/>
          </a:xfrm>
          <a:prstGeom prst="rect">
            <a:avLst/>
          </a:prstGeom>
        </p:spPr>
      </p:pic>
      <p:pic>
        <p:nvPicPr>
          <p:cNvPr id="8" name="Picture 7"/>
          <p:cNvPicPr>
            <a:picLocks noChangeAspect="1"/>
          </p:cNvPicPr>
          <p:nvPr/>
        </p:nvPicPr>
        <p:blipFill>
          <a:blip r:embed="rId3"/>
          <a:stretch>
            <a:fillRect/>
          </a:stretch>
        </p:blipFill>
        <p:spPr>
          <a:xfrm>
            <a:off x="327991" y="1860362"/>
            <a:ext cx="5049747" cy="1068367"/>
          </a:xfrm>
          <a:prstGeom prst="rect">
            <a:avLst/>
          </a:prstGeom>
        </p:spPr>
      </p:pic>
      <p:pic>
        <p:nvPicPr>
          <p:cNvPr id="9" name="Picture 8"/>
          <p:cNvPicPr>
            <a:picLocks noChangeAspect="1"/>
          </p:cNvPicPr>
          <p:nvPr/>
        </p:nvPicPr>
        <p:blipFill>
          <a:blip r:embed="rId4"/>
          <a:stretch>
            <a:fillRect/>
          </a:stretch>
        </p:blipFill>
        <p:spPr>
          <a:xfrm>
            <a:off x="5533794" y="1724905"/>
            <a:ext cx="6333878" cy="4232620"/>
          </a:xfrm>
          <a:prstGeom prst="rect">
            <a:avLst/>
          </a:prstGeom>
        </p:spPr>
      </p:pic>
    </p:spTree>
    <p:extLst>
      <p:ext uri="{BB962C8B-B14F-4D97-AF65-F5344CB8AC3E}">
        <p14:creationId xmlns:p14="http://schemas.microsoft.com/office/powerpoint/2010/main" val="3516662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41</a:t>
            </a:fld>
            <a:endParaRPr lang="en-US" dirty="0"/>
          </a:p>
        </p:txBody>
      </p:sp>
      <p:pic>
        <p:nvPicPr>
          <p:cNvPr id="8" name="Picture 7"/>
          <p:cNvPicPr>
            <a:picLocks noChangeAspect="1"/>
          </p:cNvPicPr>
          <p:nvPr/>
        </p:nvPicPr>
        <p:blipFill>
          <a:blip r:embed="rId2"/>
          <a:stretch>
            <a:fillRect/>
          </a:stretch>
        </p:blipFill>
        <p:spPr>
          <a:xfrm>
            <a:off x="327991" y="1860362"/>
            <a:ext cx="5049747" cy="1068367"/>
          </a:xfrm>
          <a:prstGeom prst="rect">
            <a:avLst/>
          </a:prstGeom>
        </p:spPr>
      </p:pic>
      <p:pic>
        <p:nvPicPr>
          <p:cNvPr id="3" name="Picture 2"/>
          <p:cNvPicPr>
            <a:picLocks noChangeAspect="1"/>
          </p:cNvPicPr>
          <p:nvPr/>
        </p:nvPicPr>
        <p:blipFill>
          <a:blip r:embed="rId3"/>
          <a:stretch>
            <a:fillRect/>
          </a:stretch>
        </p:blipFill>
        <p:spPr>
          <a:xfrm>
            <a:off x="175592" y="3198743"/>
            <a:ext cx="5946908" cy="2413553"/>
          </a:xfrm>
          <a:prstGeom prst="rect">
            <a:avLst/>
          </a:prstGeom>
        </p:spPr>
      </p:pic>
      <p:pic>
        <p:nvPicPr>
          <p:cNvPr id="5" name="Picture 4"/>
          <p:cNvPicPr>
            <a:picLocks noChangeAspect="1"/>
          </p:cNvPicPr>
          <p:nvPr/>
        </p:nvPicPr>
        <p:blipFill>
          <a:blip r:embed="rId4"/>
          <a:stretch>
            <a:fillRect/>
          </a:stretch>
        </p:blipFill>
        <p:spPr>
          <a:xfrm>
            <a:off x="6257350" y="1981200"/>
            <a:ext cx="5623224" cy="4283557"/>
          </a:xfrm>
          <a:prstGeom prst="rect">
            <a:avLst/>
          </a:prstGeom>
        </p:spPr>
      </p:pic>
    </p:spTree>
    <p:extLst>
      <p:ext uri="{BB962C8B-B14F-4D97-AF65-F5344CB8AC3E}">
        <p14:creationId xmlns:p14="http://schemas.microsoft.com/office/powerpoint/2010/main" val="1124905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838200" y="1534886"/>
            <a:ext cx="10856976" cy="4642077"/>
          </a:xfrm>
        </p:spPr>
        <p:txBody>
          <a:bodyPr/>
          <a:lstStyle/>
          <a:p>
            <a:r>
              <a:rPr lang="en-US" dirty="0">
                <a:latin typeface="Times New Roman" panose="02020603050405020304" pitchFamily="18" charset="0"/>
                <a:cs typeface="Times New Roman" panose="02020603050405020304" pitchFamily="18" charset="0"/>
              </a:rPr>
              <a:t>Goal: optimize some combination of fit and simplicity</a:t>
            </a:r>
          </a:p>
          <a:p>
            <a:pPr lvl="1"/>
            <a:r>
              <a:rPr lang="en-US" dirty="0">
                <a:latin typeface="Times New Roman" panose="02020603050405020304" pitchFamily="18" charset="0"/>
                <a:cs typeface="Times New Roman" panose="02020603050405020304" pitchFamily="18" charset="0"/>
              </a:rPr>
              <a:t>Penalize the magnitude of coefficients of features</a:t>
            </a:r>
          </a:p>
          <a:p>
            <a:pPr lvl="1"/>
            <a:r>
              <a:rPr lang="en-US" dirty="0">
                <a:latin typeface="Times New Roman" panose="02020603050405020304" pitchFamily="18" charset="0"/>
                <a:cs typeface="Times New Roman" panose="02020603050405020304" pitchFamily="18" charset="0"/>
              </a:rPr>
              <a:t>Minimize the error between predicted and actual examples</a:t>
            </a:r>
          </a:p>
          <a:p>
            <a:pPr lvl="1"/>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Early stopping (for gradient descent):</a:t>
            </a:r>
          </a:p>
          <a:p>
            <a:r>
              <a:rPr lang="en-US" dirty="0">
                <a:latin typeface="Times New Roman" panose="02020603050405020304" pitchFamily="18" charset="0"/>
                <a:cs typeface="Times New Roman" panose="02020603050405020304" pitchFamily="18" charset="0"/>
              </a:rPr>
              <a:t>Ridge Regression:</a:t>
            </a:r>
          </a:p>
          <a:p>
            <a:pPr lvl="1"/>
            <a:r>
              <a:rPr lang="en-US" sz="2000" dirty="0">
                <a:latin typeface="Times New Roman" panose="02020603050405020304" pitchFamily="18" charset="0"/>
                <a:cs typeface="Times New Roman" panose="02020603050405020304" pitchFamily="18" charset="0"/>
              </a:rPr>
              <a:t>L2-norm: adds penalty equivalent to square of the magnitude of coefficients</a:t>
            </a:r>
          </a:p>
          <a:p>
            <a:r>
              <a:rPr lang="en-US" dirty="0">
                <a:latin typeface="Times New Roman" panose="02020603050405020304" pitchFamily="18" charset="0"/>
                <a:cs typeface="Times New Roman" panose="02020603050405020304" pitchFamily="18" charset="0"/>
              </a:rPr>
              <a:t>Lasso Regression:</a:t>
            </a:r>
          </a:p>
          <a:p>
            <a:pPr lvl="1"/>
            <a:r>
              <a:rPr lang="en-US" sz="2000" dirty="0">
                <a:latin typeface="Times New Roman" panose="02020603050405020304" pitchFamily="18" charset="0"/>
                <a:cs typeface="Times New Roman" panose="02020603050405020304" pitchFamily="18" charset="0"/>
              </a:rPr>
              <a:t>L1-norm: adds penalty equivalent to absolute value of the magnitude of coefficients</a:t>
            </a:r>
          </a:p>
          <a:p>
            <a:pPr lvl="1"/>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5DBD1E2-D45E-47D4-8DD8-1285FEA24AE0}" type="slidenum">
              <a:rPr lang="en-US" smtClean="0"/>
              <a:pPr/>
              <a:t>42</a:t>
            </a:fld>
            <a:endParaRPr lang="en-US" dirty="0"/>
          </a:p>
        </p:txBody>
      </p:sp>
    </p:spTree>
    <p:extLst>
      <p:ext uri="{BB962C8B-B14F-4D97-AF65-F5344CB8AC3E}">
        <p14:creationId xmlns:p14="http://schemas.microsoft.com/office/powerpoint/2010/main" val="271889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43</a:t>
            </a:fld>
            <a:endParaRPr lang="en-US" dirty="0"/>
          </a:p>
        </p:txBody>
      </p:sp>
      <p:pic>
        <p:nvPicPr>
          <p:cNvPr id="6" name="Picture 5"/>
          <p:cNvPicPr>
            <a:picLocks noChangeAspect="1"/>
          </p:cNvPicPr>
          <p:nvPr/>
        </p:nvPicPr>
        <p:blipFill>
          <a:blip r:embed="rId3"/>
          <a:stretch>
            <a:fillRect/>
          </a:stretch>
        </p:blipFill>
        <p:spPr>
          <a:xfrm>
            <a:off x="503583" y="1436110"/>
            <a:ext cx="10384320" cy="1880865"/>
          </a:xfrm>
          <a:prstGeom prst="rect">
            <a:avLst/>
          </a:prstGeom>
        </p:spPr>
      </p:pic>
      <p:pic>
        <p:nvPicPr>
          <p:cNvPr id="7" name="Picture 6"/>
          <p:cNvPicPr>
            <a:picLocks noChangeAspect="1"/>
          </p:cNvPicPr>
          <p:nvPr/>
        </p:nvPicPr>
        <p:blipFill>
          <a:blip r:embed="rId4"/>
          <a:stretch>
            <a:fillRect/>
          </a:stretch>
        </p:blipFill>
        <p:spPr>
          <a:xfrm>
            <a:off x="503583" y="3462692"/>
            <a:ext cx="9877603" cy="2653186"/>
          </a:xfrm>
          <a:prstGeom prst="rect">
            <a:avLst/>
          </a:prstGeom>
        </p:spPr>
      </p:pic>
    </p:spTree>
    <p:extLst>
      <p:ext uri="{BB962C8B-B14F-4D97-AF65-F5344CB8AC3E}">
        <p14:creationId xmlns:p14="http://schemas.microsoft.com/office/powerpoint/2010/main" val="58824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44</a:t>
            </a:fld>
            <a:endParaRPr lang="en-US" dirty="0"/>
          </a:p>
        </p:txBody>
      </p:sp>
      <p:pic>
        <p:nvPicPr>
          <p:cNvPr id="6" name="Picture 5"/>
          <p:cNvPicPr>
            <a:picLocks noChangeAspect="1"/>
          </p:cNvPicPr>
          <p:nvPr/>
        </p:nvPicPr>
        <p:blipFill>
          <a:blip r:embed="rId3"/>
          <a:stretch>
            <a:fillRect/>
          </a:stretch>
        </p:blipFill>
        <p:spPr>
          <a:xfrm>
            <a:off x="503583" y="1436110"/>
            <a:ext cx="10384320" cy="1880865"/>
          </a:xfrm>
          <a:prstGeom prst="rect">
            <a:avLst/>
          </a:prstGeom>
        </p:spPr>
      </p:pic>
      <p:pic>
        <p:nvPicPr>
          <p:cNvPr id="7" name="Picture 6"/>
          <p:cNvPicPr>
            <a:picLocks noChangeAspect="1"/>
          </p:cNvPicPr>
          <p:nvPr/>
        </p:nvPicPr>
        <p:blipFill>
          <a:blip r:embed="rId4"/>
          <a:stretch>
            <a:fillRect/>
          </a:stretch>
        </p:blipFill>
        <p:spPr>
          <a:xfrm>
            <a:off x="503583" y="3462692"/>
            <a:ext cx="9877603" cy="2653186"/>
          </a:xfrm>
          <a:prstGeom prst="rect">
            <a:avLst/>
          </a:prstGeom>
        </p:spPr>
      </p:pic>
    </p:spTree>
    <p:extLst>
      <p:ext uri="{BB962C8B-B14F-4D97-AF65-F5344CB8AC3E}">
        <p14:creationId xmlns:p14="http://schemas.microsoft.com/office/powerpoint/2010/main" val="1240405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45</a:t>
            </a:fld>
            <a:endParaRPr lang="en-US" dirty="0"/>
          </a:p>
        </p:txBody>
      </p:sp>
      <p:pic>
        <p:nvPicPr>
          <p:cNvPr id="5" name="Picture 4"/>
          <p:cNvPicPr>
            <a:picLocks noChangeAspect="1"/>
          </p:cNvPicPr>
          <p:nvPr/>
        </p:nvPicPr>
        <p:blipFill>
          <a:blip r:embed="rId3"/>
          <a:stretch>
            <a:fillRect/>
          </a:stretch>
        </p:blipFill>
        <p:spPr>
          <a:xfrm>
            <a:off x="333485" y="1546000"/>
            <a:ext cx="11610896" cy="1057896"/>
          </a:xfrm>
          <a:prstGeom prst="rect">
            <a:avLst/>
          </a:prstGeom>
        </p:spPr>
      </p:pic>
      <p:pic>
        <p:nvPicPr>
          <p:cNvPr id="8" name="Picture 7"/>
          <p:cNvPicPr>
            <a:picLocks noChangeAspect="1"/>
          </p:cNvPicPr>
          <p:nvPr/>
        </p:nvPicPr>
        <p:blipFill>
          <a:blip r:embed="rId4"/>
          <a:stretch>
            <a:fillRect/>
          </a:stretch>
        </p:blipFill>
        <p:spPr>
          <a:xfrm>
            <a:off x="218661" y="2786459"/>
            <a:ext cx="10484820" cy="3879384"/>
          </a:xfrm>
          <a:prstGeom prst="rect">
            <a:avLst/>
          </a:prstGeom>
        </p:spPr>
      </p:pic>
    </p:spTree>
    <p:extLst>
      <p:ext uri="{BB962C8B-B14F-4D97-AF65-F5344CB8AC3E}">
        <p14:creationId xmlns:p14="http://schemas.microsoft.com/office/powerpoint/2010/main" val="328420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46</a:t>
            </a:fld>
            <a:endParaRPr lang="en-US" dirty="0"/>
          </a:p>
        </p:txBody>
      </p:sp>
      <p:pic>
        <p:nvPicPr>
          <p:cNvPr id="3" name="Picture 2"/>
          <p:cNvPicPr>
            <a:picLocks noChangeAspect="1"/>
          </p:cNvPicPr>
          <p:nvPr/>
        </p:nvPicPr>
        <p:blipFill>
          <a:blip r:embed="rId3"/>
          <a:stretch>
            <a:fillRect/>
          </a:stretch>
        </p:blipFill>
        <p:spPr>
          <a:xfrm>
            <a:off x="529901" y="1310428"/>
            <a:ext cx="7805717" cy="5277312"/>
          </a:xfrm>
          <a:prstGeom prst="rect">
            <a:avLst/>
          </a:prstGeom>
        </p:spPr>
      </p:pic>
    </p:spTree>
    <p:extLst>
      <p:ext uri="{BB962C8B-B14F-4D97-AF65-F5344CB8AC3E}">
        <p14:creationId xmlns:p14="http://schemas.microsoft.com/office/powerpoint/2010/main" val="2964614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7963-44E5-4012-AECB-54ADBCE75C7D}"/>
              </a:ext>
            </a:extLst>
          </p:cNvPr>
          <p:cNvSpPr>
            <a:spLocks noGrp="1"/>
          </p:cNvSpPr>
          <p:nvPr>
            <p:ph type="title"/>
          </p:nvPr>
        </p:nvSpPr>
        <p:spPr/>
        <p:txBody>
          <a:bodyPr/>
          <a:lstStyle/>
          <a:p>
            <a:r>
              <a:rPr lang="en-US" dirty="0">
                <a:cs typeface="Calibri Light"/>
              </a:rPr>
              <a:t>Large coefficient</a:t>
            </a:r>
            <a:endParaRPr lang="en-US" dirty="0"/>
          </a:p>
        </p:txBody>
      </p:sp>
      <p:sp>
        <p:nvSpPr>
          <p:cNvPr id="3" name="Content Placeholder 2">
            <a:extLst>
              <a:ext uri="{FF2B5EF4-FFF2-40B4-BE49-F238E27FC236}">
                <a16:creationId xmlns:a16="http://schemas.microsoft.com/office/drawing/2014/main" id="{F1832C2F-FC73-4835-A75E-26300F3F3AAB}"/>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What does a large coefficient signify? </a:t>
            </a:r>
          </a:p>
          <a:p>
            <a:pPr marL="685800"/>
            <a:r>
              <a:rPr lang="en-US" dirty="0">
                <a:latin typeface="Times New Roman" panose="02020603050405020304" pitchFamily="18" charset="0"/>
                <a:cs typeface="Times New Roman" panose="02020603050405020304" pitchFamily="18" charset="0"/>
              </a:rPr>
              <a:t>It means that we’re putting a lot of emphasis on that feature, i.e. the particular feature is a good predictor for the outcome. </a:t>
            </a:r>
          </a:p>
          <a:p>
            <a:pPr marL="685800"/>
            <a:r>
              <a:rPr lang="en-US" dirty="0">
                <a:latin typeface="Times New Roman" panose="02020603050405020304" pitchFamily="18" charset="0"/>
                <a:cs typeface="Times New Roman" panose="02020603050405020304" pitchFamily="18" charset="0"/>
              </a:rPr>
              <a:t>When it becomes too large, the algorithm starts modelling intricate relations to estimate the output and ends up overfitting to the particular training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925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F11-BC05-465D-9F11-ADEE91299E6D}"/>
              </a:ext>
            </a:extLst>
          </p:cNvPr>
          <p:cNvSpPr>
            <a:spLocks noGrp="1"/>
          </p:cNvSpPr>
          <p:nvPr>
            <p:ph type="title"/>
          </p:nvPr>
        </p:nvSpPr>
        <p:spPr/>
        <p:txBody>
          <a:bodyPr/>
          <a:lstStyle/>
          <a:p>
            <a:r>
              <a:rPr lang="en-US" dirty="0">
                <a:cs typeface="Calibri Light"/>
              </a:rPr>
              <a:t>Ridge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E388BF-0241-41EB-B19C-4A9ACBE79155}"/>
                  </a:ext>
                </a:extLst>
              </p:cNvPr>
              <p:cNvSpPr>
                <a:spLocks noGrp="1"/>
              </p:cNvSpPr>
              <p:nvPr>
                <p:ph idx="1"/>
              </p:nvPr>
            </p:nvSpPr>
            <p:spPr/>
            <p:txBody>
              <a:bodyPr vert="horz" lIns="91440" tIns="45720" rIns="91440" bIns="45720" rtlCol="0" anchor="t">
                <a:normAutofit fontScale="77500" lnSpcReduction="20000"/>
              </a:bodyPr>
              <a:lstStyle/>
              <a:p>
                <a:r>
                  <a:rPr lang="en-US" dirty="0">
                    <a:latin typeface="Times New Roman" panose="02020603050405020304" pitchFamily="18" charset="0"/>
                    <a:cs typeface="Times New Roman" panose="02020603050405020304" pitchFamily="18" charset="0"/>
                  </a:rPr>
                  <a:t>A regularization term will be added to the cost function</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a:rPr>
                        <m:t>𝐽</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𝜃</m:t>
                          </m:r>
                        </m:e>
                      </m:d>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𝑀𝑆𝐸</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𝜃</m:t>
                          </m:r>
                        </m:e>
                      </m:d>
                      <m:r>
                        <a:rPr lang="en-US" b="0" i="1" smtClean="0">
                          <a:latin typeface="Cambria Math" panose="02040503050406030204" pitchFamily="18" charset="0"/>
                          <a:cs typeface="Calibri"/>
                        </a:rPr>
                        <m:t>+</m:t>
                      </m:r>
                      <m:f>
                        <m:fPr>
                          <m:ctrlPr>
                            <a:rPr lang="en-US" b="0" i="1" smtClean="0">
                              <a:latin typeface="Cambria Math" panose="02040503050406030204" pitchFamily="18" charset="0"/>
                              <a:cs typeface="Calibri"/>
                            </a:rPr>
                          </m:ctrlPr>
                        </m:fPr>
                        <m:num>
                          <m:r>
                            <a:rPr lang="en-US" b="0" i="1" smtClean="0">
                              <a:latin typeface="Cambria Math" panose="02040503050406030204" pitchFamily="18" charset="0"/>
                              <a:cs typeface="Calibri"/>
                            </a:rPr>
                            <m:t>𝜆</m:t>
                          </m:r>
                        </m:num>
                        <m:den>
                          <m:r>
                            <a:rPr lang="en-US" b="0" i="1" smtClean="0">
                              <a:latin typeface="Cambria Math" panose="02040503050406030204" pitchFamily="18" charset="0"/>
                              <a:cs typeface="Calibri"/>
                            </a:rPr>
                            <m:t>2</m:t>
                          </m:r>
                        </m:den>
                      </m:f>
                      <m:nary>
                        <m:naryPr>
                          <m:chr m:val="∑"/>
                          <m:ctrlPr>
                            <a:rPr lang="en-US" b="0" i="1" smtClean="0">
                              <a:latin typeface="Cambria Math" panose="02040503050406030204" pitchFamily="18" charset="0"/>
                              <a:cs typeface="Calibri"/>
                            </a:rPr>
                          </m:ctrlPr>
                        </m:naryPr>
                        <m:sub>
                          <m: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=1</m:t>
                          </m:r>
                        </m:sub>
                        <m:sup>
                          <m:r>
                            <a:rPr lang="en-US" b="0" i="1" smtClean="0">
                              <a:latin typeface="Cambria Math" panose="02040503050406030204" pitchFamily="18" charset="0"/>
                              <a:cs typeface="Calibri"/>
                            </a:rPr>
                            <m:t>𝑛</m:t>
                          </m:r>
                        </m:sup>
                        <m:e>
                          <m:sSubSup>
                            <m:sSubSupPr>
                              <m:ctrlPr>
                                <a:rPr lang="en-US" b="0" i="1" smtClean="0">
                                  <a:latin typeface="Cambria Math" panose="02040503050406030204" pitchFamily="18" charset="0"/>
                                  <a:cs typeface="Calibri"/>
                                </a:rPr>
                              </m:ctrlPr>
                            </m:sSubSupPr>
                            <m:e>
                              <m:r>
                                <a:rPr lang="en-US" b="0" i="1" smtClean="0">
                                  <a:latin typeface="Cambria Math" panose="02040503050406030204" pitchFamily="18" charset="0"/>
                                  <a:cs typeface="Calibri"/>
                                </a:rPr>
                                <m:t>𝜃</m:t>
                              </m:r>
                            </m:e>
                            <m:sub>
                              <m:r>
                                <a:rPr lang="en-US" b="0" i="1" smtClean="0">
                                  <a:latin typeface="Cambria Math" panose="02040503050406030204" pitchFamily="18" charset="0"/>
                                  <a:cs typeface="Calibri"/>
                                </a:rPr>
                                <m:t>𝑖</m:t>
                              </m:r>
                            </m:sub>
                            <m:sup>
                              <m:r>
                                <a:rPr lang="en-US" b="0" i="1" smtClean="0">
                                  <a:latin typeface="Cambria Math" panose="02040503050406030204" pitchFamily="18" charset="0"/>
                                  <a:cs typeface="Calibri"/>
                                </a:rPr>
                                <m:t>2</m:t>
                              </m:r>
                            </m:sup>
                          </m:sSubSup>
                        </m:e>
                      </m:nary>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i="1"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i="1" dirty="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𝑙</m:t>
                            </m:r>
                          </m:e>
                        </m:d>
                      </m:e>
                      <m:sup>
                        <m:r>
                          <a:rPr lang="en-US" b="0" i="1" smtClean="0">
                            <a:latin typeface="Cambria Math" panose="02040503050406030204" pitchFamily="18" charset="0"/>
                          </a:rPr>
                          <m:t>𝑇</m:t>
                        </m:r>
                      </m:sup>
                    </m:sSup>
                    <m:d>
                      <m:dPr>
                        <m:ctrlPr>
                          <a:rPr lang="en-US" i="1" dirty="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𝑙</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rPr>
                      <m:t>𝑙</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m:t>
                            </m:r>
                          </m:e>
                          <m:e>
                            <m:r>
                              <a:rPr lang="en-US" i="1">
                                <a:latin typeface="Cambria Math" panose="02040503050406030204" pitchFamily="18" charset="0"/>
                              </a:rPr>
                              <m:t>1</m:t>
                            </m:r>
                          </m:e>
                        </m:eqArr>
                      </m:e>
                    </m:d>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is </a:t>
                </a:r>
                <a:r>
                  <a:rPr lang="en-US" dirty="0" err="1">
                    <a:latin typeface="Times New Roman" panose="02020603050405020304" pitchFamily="18" charset="0"/>
                    <a:cs typeface="Times New Roman" panose="02020603050405020304" pitchFamily="18" charset="0"/>
                  </a:rPr>
                  <a:t>hadamard</a:t>
                </a:r>
                <a:r>
                  <a:rPr lang="en-US" dirty="0">
                    <a:latin typeface="Times New Roman" panose="02020603050405020304" pitchFamily="18" charset="0"/>
                    <a:cs typeface="Times New Roman" panose="02020603050405020304" pitchFamily="18" charset="0"/>
                  </a:rPr>
                  <a:t> product (elementwise multiplication)</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tuning parameter </a:t>
                </a: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 </m:t>
                    </m:r>
                  </m:oMath>
                </a14:m>
                <a:r>
                  <a:rPr lang="en-US" dirty="0">
                    <a:latin typeface="Times New Roman" panose="02020603050405020304" pitchFamily="18" charset="0"/>
                    <a:cs typeface="Times New Roman" panose="02020603050405020304" pitchFamily="18" charset="0"/>
                  </a:rPr>
                  <a:t>serves to control the relative impact of these two terms on the regression coefficient estimate. </a:t>
                </a:r>
              </a:p>
              <a:p>
                <a:r>
                  <a:rPr lang="en-US" dirty="0">
                    <a:latin typeface="Times New Roman" panose="02020603050405020304" pitchFamily="18" charset="0"/>
                    <a:cs typeface="Times New Roman" panose="02020603050405020304" pitchFamily="18" charset="0"/>
                  </a:rPr>
                  <a:t>Selecting a good value for </a:t>
                </a:r>
                <a14:m>
                  <m:oMath xmlns:m="http://schemas.openxmlformats.org/officeDocument/2006/math">
                    <m:r>
                      <a:rPr lang="en-US" b="0" i="1" smtClean="0">
                        <a:latin typeface="Cambria Math" panose="02040503050406030204" pitchFamily="18" charset="0"/>
                        <a:cs typeface="Times New Roman" panose="02020603050405020304" pitchFamily="18" charset="0"/>
                      </a:rPr>
                      <m:t>𝜆</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is critical. </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1E388BF-0241-41EB-B19C-4A9ACBE79155}"/>
                  </a:ext>
                </a:extLst>
              </p:cNvPr>
              <p:cNvSpPr>
                <a:spLocks noGrp="1" noRot="1" noChangeAspect="1" noMove="1" noResize="1" noEditPoints="1" noAdjustHandles="1" noChangeArrowheads="1" noChangeShapeType="1" noTextEdit="1"/>
              </p:cNvSpPr>
              <p:nvPr>
                <p:ph idx="1"/>
              </p:nvPr>
            </p:nvSpPr>
            <p:spPr>
              <a:blipFill>
                <a:blip r:embed="rId3"/>
                <a:stretch>
                  <a:fillRect l="-754" t="-2891" b="-2628"/>
                </a:stretch>
              </a:blipFill>
            </p:spPr>
            <p:txBody>
              <a:bodyPr/>
              <a:lstStyle/>
              <a:p>
                <a:r>
                  <a:rPr lang="en-US">
                    <a:noFill/>
                  </a:rPr>
                  <a:t> </a:t>
                </a:r>
              </a:p>
            </p:txBody>
          </p:sp>
        </mc:Fallback>
      </mc:AlternateContent>
    </p:spTree>
    <p:extLst>
      <p:ext uri="{BB962C8B-B14F-4D97-AF65-F5344CB8AC3E}">
        <p14:creationId xmlns:p14="http://schemas.microsoft.com/office/powerpoint/2010/main" val="4282288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A160C2D-AA33-430E-A48F-09642F4F69C9}"/>
                  </a:ext>
                </a:extLst>
              </p:cNvPr>
              <p:cNvSpPr>
                <a:spLocks noGrp="1"/>
              </p:cNvSpPr>
              <p:nvPr>
                <p:ph type="title"/>
              </p:nvPr>
            </p:nvSpPr>
            <p:spPr/>
            <p:txBody>
              <a:bodyPr/>
              <a:lstStyle/>
              <a:p>
                <a:r>
                  <a:rPr lang="en-US" dirty="0"/>
                  <a:t>Hyper parameter : </a:t>
                </a:r>
                <a14:m>
                  <m:oMath xmlns:m="http://schemas.openxmlformats.org/officeDocument/2006/math">
                    <m:r>
                      <a:rPr lang="en-US" i="1">
                        <a:latin typeface="Cambria Math" panose="02040503050406030204" pitchFamily="18" charset="0"/>
                      </a:rPr>
                      <m:t>𝝀</m:t>
                    </m:r>
                  </m:oMath>
                </a14:m>
                <a:endParaRPr lang="en-US" dirty="0"/>
              </a:p>
            </p:txBody>
          </p:sp>
        </mc:Choice>
        <mc:Fallback xmlns="">
          <p:sp>
            <p:nvSpPr>
              <p:cNvPr id="2" name="Title 1">
                <a:extLst>
                  <a:ext uri="{FF2B5EF4-FFF2-40B4-BE49-F238E27FC236}">
                    <a16:creationId xmlns:a16="http://schemas.microsoft.com/office/drawing/2014/main" id="{4A160C2D-AA33-430E-A48F-09642F4F69C9}"/>
                  </a:ext>
                </a:extLst>
              </p:cNvPr>
              <p:cNvSpPr>
                <a:spLocks noGrp="1" noRot="1" noChangeAspect="1" noMove="1" noResize="1" noEditPoints="1" noAdjustHandles="1" noChangeArrowheads="1" noChangeShapeType="1" noTextEdit="1"/>
              </p:cNvSpPr>
              <p:nvPr>
                <p:ph type="title"/>
              </p:nvPr>
            </p:nvSpPr>
            <p:spPr>
              <a:blipFill>
                <a:blip r:embed="rId2"/>
                <a:stretch>
                  <a:fillRect t="-11111"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48C6BD-4CAD-4FC2-9626-400284B8BBBC}"/>
                  </a:ext>
                </a:extLst>
              </p:cNvPr>
              <p:cNvSpPr>
                <a:spLocks noGrp="1"/>
              </p:cNvSpPr>
              <p:nvPr>
                <p:ph idx="1"/>
              </p:nvPr>
            </p:nvSpPr>
            <p:spPr/>
            <p:txBody>
              <a:bodyPr vert="horz" lIns="91440" tIns="45720" rIns="91440" bIns="45720" rtlCol="0" anchor="t">
                <a:normAutofit fontScale="70000" lnSpcReduction="20000"/>
              </a:bodyPr>
              <a:lstStyle/>
              <a:p>
                <a:pPr marL="0" indent="0">
                  <a:buNone/>
                </a:pP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=0</m:t>
                    </m:r>
                  </m:oMath>
                </a14:m>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The objective becomes same as simple linear regression.</a:t>
                </a:r>
              </a:p>
              <a:p>
                <a:pPr marL="685800"/>
                <a:r>
                  <a:rPr lang="en-US" dirty="0">
                    <a:latin typeface="Times New Roman" panose="02020603050405020304" pitchFamily="18" charset="0"/>
                    <a:cs typeface="Times New Roman" panose="02020603050405020304" pitchFamily="18" charset="0"/>
                  </a:rPr>
                  <a:t>We’ll get the same coefficients as simple linear regression.</a:t>
                </a:r>
              </a:p>
              <a:p>
                <a:pPr marL="457200" indent="0">
                  <a:buNone/>
                </a:pPr>
                <a:endParaRPr lang="en-US"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m:t>
                    </m:r>
                  </m:oMath>
                </a14:m>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The coefficients will be zero. Why? Because of infinite weightage on square of coefficients, anything less than zero will make the objective infinite.</a:t>
                </a:r>
              </a:p>
              <a:p>
                <a:pPr marL="685800"/>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Calibri"/>
                        </a:rPr>
                        <m:t>&lt;0&lt;</m:t>
                      </m:r>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&lt;∞</m:t>
                      </m:r>
                    </m:oMath>
                  </m:oMathPara>
                </a14:m>
                <a:endParaRPr lang="en-US" b="0" dirty="0">
                  <a:latin typeface="Times New Roman" panose="02020603050405020304" pitchFamily="18" charset="0"/>
                  <a:cs typeface="Times New Roman" panose="02020603050405020304" pitchFamily="18" charset="0"/>
                </a:endParaRPr>
              </a:p>
              <a:p>
                <a:pPr marL="0" indent="0">
                  <a:buNone/>
                </a:pPr>
                <a:endParaRPr lang="en-US" b="0" dirty="0">
                  <a:latin typeface="Times New Roman" panose="02020603050405020304" pitchFamily="18" charset="0"/>
                  <a:cs typeface="Times New Roman" panose="02020603050405020304" pitchFamily="18" charset="0"/>
                </a:endParaRPr>
              </a:p>
              <a:p>
                <a:pPr marL="685800"/>
                <a:r>
                  <a:rPr lang="en-US" sz="2900" dirty="0">
                    <a:latin typeface="Times New Roman" panose="02020603050405020304" pitchFamily="18" charset="0"/>
                    <a:cs typeface="Times New Roman" panose="02020603050405020304" pitchFamily="18" charset="0"/>
                  </a:rPr>
                  <a:t>The magnitude of α will decide the weightage given to different parts of objective.</a:t>
                </a:r>
              </a:p>
              <a:p>
                <a:pPr marL="685800"/>
                <a:r>
                  <a:rPr lang="en-US" dirty="0">
                    <a:latin typeface="Times New Roman" panose="02020603050405020304" pitchFamily="18" charset="0"/>
                    <a:cs typeface="Times New Roman" panose="02020603050405020304" pitchFamily="18" charset="0"/>
                  </a:rPr>
                  <a:t>The coefficients will be somewhere between 0 and ones for simple linear regression.</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348C6BD-4CAD-4FC2-9626-400284B8BBBC}"/>
                  </a:ext>
                </a:extLst>
              </p:cNvPr>
              <p:cNvSpPr>
                <a:spLocks noGrp="1" noRot="1" noChangeAspect="1" noMove="1" noResize="1" noEditPoints="1" noAdjustHandles="1" noChangeArrowheads="1" noChangeShapeType="1" noTextEdit="1"/>
              </p:cNvSpPr>
              <p:nvPr>
                <p:ph idx="1"/>
              </p:nvPr>
            </p:nvSpPr>
            <p:spPr>
              <a:blipFill>
                <a:blip r:embed="rId3"/>
                <a:stretch>
                  <a:fillRect t="-2628" b="-263"/>
                </a:stretch>
              </a:blipFill>
            </p:spPr>
            <p:txBody>
              <a:bodyPr/>
              <a:lstStyle/>
              <a:p>
                <a:r>
                  <a:rPr lang="en-US">
                    <a:noFill/>
                  </a:rPr>
                  <a:t> </a:t>
                </a:r>
              </a:p>
            </p:txBody>
          </p:sp>
        </mc:Fallback>
      </mc:AlternateContent>
    </p:spTree>
    <p:extLst>
      <p:ext uri="{BB962C8B-B14F-4D97-AF65-F5344CB8AC3E}">
        <p14:creationId xmlns:p14="http://schemas.microsoft.com/office/powerpoint/2010/main" val="3234671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545-49C6-49DE-A422-95F91FDBE6B7}"/>
              </a:ext>
            </a:extLst>
          </p:cNvPr>
          <p:cNvSpPr>
            <a:spLocks noGrp="1"/>
          </p:cNvSpPr>
          <p:nvPr>
            <p:ph type="title"/>
          </p:nvPr>
        </p:nvSpPr>
        <p:spPr/>
        <p:txBody>
          <a:bodyPr/>
          <a:lstStyle/>
          <a:p>
            <a:r>
              <a:rPr lang="en-US" dirty="0"/>
              <a:t>Linear Model?</a:t>
            </a:r>
          </a:p>
        </p:txBody>
      </p:sp>
      <p:sp>
        <p:nvSpPr>
          <p:cNvPr id="4" name="Slide Number Placeholder 3">
            <a:extLst>
              <a:ext uri="{FF2B5EF4-FFF2-40B4-BE49-F238E27FC236}">
                <a16:creationId xmlns:a16="http://schemas.microsoft.com/office/drawing/2014/main" id="{EA82DD25-0EAF-40FB-B6F2-05682320EB89}"/>
              </a:ext>
            </a:extLst>
          </p:cNvPr>
          <p:cNvSpPr>
            <a:spLocks noGrp="1"/>
          </p:cNvSpPr>
          <p:nvPr>
            <p:ph type="sldNum" sz="quarter" idx="12"/>
          </p:nvPr>
        </p:nvSpPr>
        <p:spPr/>
        <p:txBody>
          <a:bodyPr/>
          <a:lstStyle/>
          <a:p>
            <a:fld id="{65DBD1E2-D45E-47D4-8DD8-1285FEA24AE0}" type="slidenum">
              <a:rPr lang="en-US" smtClean="0"/>
              <a:pPr/>
              <a:t>5</a:t>
            </a:fld>
            <a:endParaRPr lang="en-US" dirty="0"/>
          </a:p>
        </p:txBody>
      </p:sp>
      <p:pic>
        <p:nvPicPr>
          <p:cNvPr id="5" name="Picture 4">
            <a:extLst>
              <a:ext uri="{FF2B5EF4-FFF2-40B4-BE49-F238E27FC236}">
                <a16:creationId xmlns:a16="http://schemas.microsoft.com/office/drawing/2014/main" id="{262DD768-7F59-403A-8979-D086F7D5019D}"/>
              </a:ext>
            </a:extLst>
          </p:cNvPr>
          <p:cNvPicPr>
            <a:picLocks noChangeAspect="1"/>
          </p:cNvPicPr>
          <p:nvPr/>
        </p:nvPicPr>
        <p:blipFill>
          <a:blip r:embed="rId3"/>
          <a:stretch>
            <a:fillRect/>
          </a:stretch>
        </p:blipFill>
        <p:spPr>
          <a:xfrm>
            <a:off x="4144095" y="1546000"/>
            <a:ext cx="2903249" cy="1820344"/>
          </a:xfrm>
          <a:prstGeom prst="rect">
            <a:avLst/>
          </a:prstGeom>
        </p:spPr>
      </p:pic>
      <p:pic>
        <p:nvPicPr>
          <p:cNvPr id="6" name="Picture 5">
            <a:extLst>
              <a:ext uri="{FF2B5EF4-FFF2-40B4-BE49-F238E27FC236}">
                <a16:creationId xmlns:a16="http://schemas.microsoft.com/office/drawing/2014/main" id="{C6427DB2-76FF-49CB-AA86-CA6640448E9F}"/>
              </a:ext>
            </a:extLst>
          </p:cNvPr>
          <p:cNvPicPr>
            <a:picLocks noChangeAspect="1"/>
          </p:cNvPicPr>
          <p:nvPr/>
        </p:nvPicPr>
        <p:blipFill>
          <a:blip r:embed="rId4"/>
          <a:stretch>
            <a:fillRect/>
          </a:stretch>
        </p:blipFill>
        <p:spPr>
          <a:xfrm>
            <a:off x="7630821" y="1546000"/>
            <a:ext cx="2903249" cy="1820344"/>
          </a:xfrm>
          <a:prstGeom prst="rect">
            <a:avLst/>
          </a:prstGeom>
        </p:spPr>
      </p:pic>
      <p:pic>
        <p:nvPicPr>
          <p:cNvPr id="7" name="Picture 6">
            <a:extLst>
              <a:ext uri="{FF2B5EF4-FFF2-40B4-BE49-F238E27FC236}">
                <a16:creationId xmlns:a16="http://schemas.microsoft.com/office/drawing/2014/main" id="{20931539-12D0-4D79-81FB-712C12D11774}"/>
              </a:ext>
            </a:extLst>
          </p:cNvPr>
          <p:cNvPicPr>
            <a:picLocks noChangeAspect="1"/>
          </p:cNvPicPr>
          <p:nvPr/>
        </p:nvPicPr>
        <p:blipFill>
          <a:blip r:embed="rId5"/>
          <a:stretch>
            <a:fillRect/>
          </a:stretch>
        </p:blipFill>
        <p:spPr>
          <a:xfrm>
            <a:off x="4144095" y="3548907"/>
            <a:ext cx="2903249" cy="1834391"/>
          </a:xfrm>
          <a:prstGeom prst="rect">
            <a:avLst/>
          </a:prstGeom>
        </p:spPr>
      </p:pic>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1819E30F-B6EE-4B8E-87F9-825D0495CEFA}"/>
                  </a:ext>
                </a:extLst>
              </p:cNvPr>
              <p:cNvSpPr/>
              <p:nvPr/>
            </p:nvSpPr>
            <p:spPr>
              <a:xfrm>
                <a:off x="657369" y="1954910"/>
                <a:ext cx="2903249"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400" b="1" i="1" smtClean="0">
                              <a:solidFill>
                                <a:srgbClr val="414141"/>
                              </a:solidFill>
                              <a:latin typeface="Cambria Math" panose="02040503050406030204" pitchFamily="18" charset="0"/>
                            </a:rPr>
                          </m:ctrlPr>
                        </m:accPr>
                        <m:e>
                          <m:r>
                            <a:rPr lang="en-US" sz="2400" b="1" i="1" smtClean="0">
                              <a:solidFill>
                                <a:srgbClr val="414141"/>
                              </a:solidFill>
                              <a:latin typeface="Cambria Math" panose="02040503050406030204" pitchFamily="18" charset="0"/>
                            </a:rPr>
                            <m:t>𝒚</m:t>
                          </m:r>
                        </m:e>
                      </m:acc>
                      <m:r>
                        <a:rPr lang="en-US" sz="2400" b="1" i="1" smtClean="0">
                          <a:solidFill>
                            <a:srgbClr val="414141"/>
                          </a:solidFill>
                          <a:latin typeface="Cambria Math" panose="02040503050406030204" pitchFamily="18" charset="0"/>
                        </a:rPr>
                        <m:t>=</m:t>
                      </m:r>
                      <m:sSub>
                        <m:sSubPr>
                          <m:ctrlPr>
                            <a:rPr lang="en-US" sz="2400" b="1" i="1" smtClean="0">
                              <a:solidFill>
                                <a:srgbClr val="414141"/>
                              </a:solidFill>
                              <a:latin typeface="Cambria Math" panose="02040503050406030204" pitchFamily="18" charset="0"/>
                            </a:rPr>
                          </m:ctrlPr>
                        </m:sSubPr>
                        <m:e>
                          <m:r>
                            <a:rPr lang="en-US" sz="2400" b="1" i="1" smtClean="0">
                              <a:solidFill>
                                <a:srgbClr val="414141"/>
                              </a:solidFill>
                              <a:latin typeface="Cambria Math" panose="02040503050406030204" pitchFamily="18" charset="0"/>
                            </a:rPr>
                            <m:t>𝜽</m:t>
                          </m:r>
                        </m:e>
                        <m:sub>
                          <m:r>
                            <a:rPr lang="en-US" sz="2400" b="1" i="1" smtClean="0">
                              <a:solidFill>
                                <a:srgbClr val="414141"/>
                              </a:solidFill>
                              <a:latin typeface="Cambria Math" panose="02040503050406030204" pitchFamily="18" charset="0"/>
                            </a:rPr>
                            <m:t>𝟎</m:t>
                          </m:r>
                        </m:sub>
                      </m:sSub>
                      <m:r>
                        <a:rPr lang="en-US" sz="2400" b="1" i="1" smtClean="0">
                          <a:solidFill>
                            <a:srgbClr val="414141"/>
                          </a:solidFill>
                          <a:latin typeface="Cambria Math" panose="02040503050406030204" pitchFamily="18" charset="0"/>
                        </a:rPr>
                        <m:t>+</m:t>
                      </m:r>
                      <m:r>
                        <a:rPr lang="en-US" sz="2400" b="1" i="1" smtClean="0">
                          <a:solidFill>
                            <a:srgbClr val="414141"/>
                          </a:solidFill>
                          <a:latin typeface="Cambria Math" panose="02040503050406030204" pitchFamily="18" charset="0"/>
                        </a:rPr>
                        <m:t>𝜽</m:t>
                      </m:r>
                      <m:sSub>
                        <m:sSubPr>
                          <m:ctrlPr>
                            <a:rPr lang="en-US" sz="2400" b="1" i="1" smtClean="0">
                              <a:solidFill>
                                <a:srgbClr val="414141"/>
                              </a:solidFill>
                              <a:latin typeface="Cambria Math" panose="02040503050406030204" pitchFamily="18" charset="0"/>
                            </a:rPr>
                          </m:ctrlPr>
                        </m:sSubPr>
                        <m:e>
                          <m:r>
                            <a:rPr lang="en-US" sz="2400" b="1" i="1" smtClean="0">
                              <a:solidFill>
                                <a:srgbClr val="414141"/>
                              </a:solidFill>
                              <a:latin typeface="Cambria Math" panose="02040503050406030204" pitchFamily="18" charset="0"/>
                            </a:rPr>
                            <m:t>𝒙</m:t>
                          </m:r>
                        </m:e>
                        <m:sub>
                          <m:r>
                            <a:rPr lang="en-US" sz="2400" b="1" i="1" smtClean="0">
                              <a:solidFill>
                                <a:srgbClr val="414141"/>
                              </a:solidFill>
                              <a:latin typeface="Cambria Math" panose="02040503050406030204" pitchFamily="18" charset="0"/>
                            </a:rPr>
                            <m:t>𝒋</m:t>
                          </m:r>
                        </m:sub>
                      </m:sSub>
                    </m:oMath>
                  </m:oMathPara>
                </a14:m>
                <a:endParaRPr lang="en-US" b="1" dirty="0">
                  <a:solidFill>
                    <a:srgbClr val="414141"/>
                  </a:solidFill>
                  <a:latin typeface="Museo Sans 500" panose="02000000000000000000" pitchFamily="50" charset="0"/>
                </a:endParaRPr>
              </a:p>
            </p:txBody>
          </p:sp>
        </mc:Choice>
        <mc:Fallback xmlns="">
          <p:sp>
            <p:nvSpPr>
              <p:cNvPr id="8" name="Rectangle: Rounded Corners 7">
                <a:extLst>
                  <a:ext uri="{FF2B5EF4-FFF2-40B4-BE49-F238E27FC236}">
                    <a16:creationId xmlns:a16="http://schemas.microsoft.com/office/drawing/2014/main" id="{1819E30F-B6EE-4B8E-87F9-825D0495CEFA}"/>
                  </a:ext>
                </a:extLst>
              </p:cNvPr>
              <p:cNvSpPr>
                <a:spLocks noRot="1" noChangeAspect="1" noMove="1" noResize="1" noEditPoints="1" noAdjustHandles="1" noChangeArrowheads="1" noChangeShapeType="1" noTextEdit="1"/>
              </p:cNvSpPr>
              <p:nvPr/>
            </p:nvSpPr>
            <p:spPr>
              <a:xfrm>
                <a:off x="657369" y="1954910"/>
                <a:ext cx="2903249" cy="479451"/>
              </a:xfrm>
              <a:prstGeom prst="roundRect">
                <a:avLst/>
              </a:prstGeom>
              <a:blipFill>
                <a:blip r:embed="rId6"/>
                <a:stretch>
                  <a:fillRect t="-5128" b="-1410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1204AEF-F62F-482B-8317-61C39B21EF4C}"/>
                  </a:ext>
                </a:extLst>
              </p:cNvPr>
              <p:cNvSpPr/>
              <p:nvPr/>
            </p:nvSpPr>
            <p:spPr>
              <a:xfrm>
                <a:off x="424149" y="3834510"/>
                <a:ext cx="353280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000" b="1" i="1" smtClean="0">
                              <a:solidFill>
                                <a:srgbClr val="414141"/>
                              </a:solidFill>
                              <a:latin typeface="Cambria Math" panose="02040503050406030204" pitchFamily="18" charset="0"/>
                            </a:rPr>
                          </m:ctrlPr>
                        </m:accPr>
                        <m:e>
                          <m:r>
                            <a:rPr lang="en-US" sz="2000" b="1" i="1" smtClean="0">
                              <a:solidFill>
                                <a:srgbClr val="414141"/>
                              </a:solidFill>
                              <a:latin typeface="Cambria Math" panose="02040503050406030204" pitchFamily="18" charset="0"/>
                            </a:rPr>
                            <m:t>𝒚</m:t>
                          </m:r>
                        </m:e>
                      </m:acc>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𝟎</m:t>
                          </m:r>
                        </m:sub>
                      </m:sSub>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𝟏</m:t>
                          </m:r>
                        </m:sub>
                      </m:sSub>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𝒙</m:t>
                          </m:r>
                        </m:e>
                        <m:sub>
                          <m:r>
                            <a:rPr lang="en-US" sz="2000" b="1" i="1" smtClean="0">
                              <a:solidFill>
                                <a:srgbClr val="414141"/>
                              </a:solidFill>
                              <a:latin typeface="Cambria Math" panose="02040503050406030204" pitchFamily="18" charset="0"/>
                            </a:rPr>
                            <m:t>𝒋</m:t>
                          </m:r>
                        </m:sub>
                      </m:sSub>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𝟐</m:t>
                          </m:r>
                        </m:sub>
                      </m:sSub>
                      <m:sSubSup>
                        <m:sSubSupPr>
                          <m:ctrlPr>
                            <a:rPr lang="en-US" sz="2000" b="1" i="1" smtClean="0">
                              <a:solidFill>
                                <a:srgbClr val="414141"/>
                              </a:solidFill>
                              <a:latin typeface="Cambria Math" panose="02040503050406030204" pitchFamily="18" charset="0"/>
                            </a:rPr>
                          </m:ctrlPr>
                        </m:sSubSupPr>
                        <m:e>
                          <m:r>
                            <a:rPr lang="en-US" sz="2000" b="1" i="1" smtClean="0">
                              <a:solidFill>
                                <a:srgbClr val="414141"/>
                              </a:solidFill>
                              <a:latin typeface="Cambria Math" panose="02040503050406030204" pitchFamily="18" charset="0"/>
                            </a:rPr>
                            <m:t>𝒙</m:t>
                          </m:r>
                        </m:e>
                        <m:sub>
                          <m:r>
                            <a:rPr lang="en-US" sz="2000" b="1" i="1" smtClean="0">
                              <a:solidFill>
                                <a:srgbClr val="414141"/>
                              </a:solidFill>
                              <a:latin typeface="Cambria Math" panose="02040503050406030204" pitchFamily="18" charset="0"/>
                            </a:rPr>
                            <m:t>𝒋</m:t>
                          </m:r>
                        </m:sub>
                        <m:sup>
                          <m:r>
                            <a:rPr lang="en-US" sz="2000" b="1" i="1" smtClean="0">
                              <a:solidFill>
                                <a:srgbClr val="414141"/>
                              </a:solidFill>
                              <a:latin typeface="Cambria Math" panose="02040503050406030204" pitchFamily="18" charset="0"/>
                            </a:rPr>
                            <m:t>𝟐</m:t>
                          </m:r>
                        </m:sup>
                      </m:sSubSup>
                    </m:oMath>
                  </m:oMathPara>
                </a14:m>
                <a:endParaRPr lang="en-US" sz="1600" b="1" dirty="0">
                  <a:solidFill>
                    <a:srgbClr val="414141"/>
                  </a:solidFill>
                  <a:latin typeface="Museo Sans 500" panose="02000000000000000000" pitchFamily="50" charset="0"/>
                </a:endParaRPr>
              </a:p>
            </p:txBody>
          </p:sp>
        </mc:Choice>
        <mc:Fallback xmlns="">
          <p:sp>
            <p:nvSpPr>
              <p:cNvPr id="9" name="Rectangle: Rounded Corners 8">
                <a:extLst>
                  <a:ext uri="{FF2B5EF4-FFF2-40B4-BE49-F238E27FC236}">
                    <a16:creationId xmlns:a16="http://schemas.microsoft.com/office/drawing/2014/main" id="{F1204AEF-F62F-482B-8317-61C39B21EF4C}"/>
                  </a:ext>
                </a:extLst>
              </p:cNvPr>
              <p:cNvSpPr>
                <a:spLocks noRot="1" noChangeAspect="1" noMove="1" noResize="1" noEditPoints="1" noAdjustHandles="1" noChangeArrowheads="1" noChangeShapeType="1" noTextEdit="1"/>
              </p:cNvSpPr>
              <p:nvPr/>
            </p:nvSpPr>
            <p:spPr>
              <a:xfrm>
                <a:off x="424149" y="3834510"/>
                <a:ext cx="3532807" cy="479451"/>
              </a:xfrm>
              <a:prstGeom prst="roundRect">
                <a:avLst/>
              </a:prstGeom>
              <a:blipFill>
                <a:blip r:embed="rId7"/>
                <a:stretch>
                  <a:fillRect b="-7595"/>
                </a:stretch>
              </a:blipFill>
              <a:ln>
                <a:no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F0E08792-379C-4E28-8BEE-2D68FBF12DC1}"/>
              </a:ext>
            </a:extLst>
          </p:cNvPr>
          <p:cNvPicPr>
            <a:picLocks noChangeAspect="1"/>
          </p:cNvPicPr>
          <p:nvPr/>
        </p:nvPicPr>
        <p:blipFill>
          <a:blip r:embed="rId8"/>
          <a:stretch>
            <a:fillRect/>
          </a:stretch>
        </p:blipFill>
        <p:spPr>
          <a:xfrm>
            <a:off x="7630822" y="3548907"/>
            <a:ext cx="2903250" cy="1826355"/>
          </a:xfrm>
          <a:prstGeom prst="rect">
            <a:avLst/>
          </a:prstGeom>
        </p:spPr>
      </p:pic>
      <p:sp>
        <p:nvSpPr>
          <p:cNvPr id="11" name="Rectangle: Rounded Corners 10">
            <a:extLst>
              <a:ext uri="{FF2B5EF4-FFF2-40B4-BE49-F238E27FC236}">
                <a16:creationId xmlns:a16="http://schemas.microsoft.com/office/drawing/2014/main" id="{8F589BDE-2B08-4651-98E8-9240CC977C28}"/>
              </a:ext>
            </a:extLst>
          </p:cNvPr>
          <p:cNvSpPr/>
          <p:nvPr/>
        </p:nvSpPr>
        <p:spPr>
          <a:xfrm>
            <a:off x="2478444" y="5548591"/>
            <a:ext cx="7949411" cy="713664"/>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5DC96"/>
                </a:solidFill>
                <a:latin typeface="Museo Sans 500" panose="02000000000000000000" pitchFamily="50" charset="0"/>
              </a:rPr>
              <a:t>A linear model means linear in parameters (not X)!</a:t>
            </a:r>
          </a:p>
        </p:txBody>
      </p:sp>
    </p:spTree>
    <p:extLst>
      <p:ext uri="{BB962C8B-B14F-4D97-AF65-F5344CB8AC3E}">
        <p14:creationId xmlns:p14="http://schemas.microsoft.com/office/powerpoint/2010/main" val="23977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50</a:t>
            </a:fld>
            <a:endParaRPr lang="en-US" dirty="0"/>
          </a:p>
        </p:txBody>
      </p:sp>
      <p:pic>
        <p:nvPicPr>
          <p:cNvPr id="6" name="Picture 5"/>
          <p:cNvPicPr>
            <a:picLocks noChangeAspect="1"/>
          </p:cNvPicPr>
          <p:nvPr/>
        </p:nvPicPr>
        <p:blipFill>
          <a:blip r:embed="rId2"/>
          <a:stretch>
            <a:fillRect/>
          </a:stretch>
        </p:blipFill>
        <p:spPr>
          <a:xfrm>
            <a:off x="1136373" y="1546000"/>
            <a:ext cx="9591261" cy="4622033"/>
          </a:xfrm>
          <a:prstGeom prst="rect">
            <a:avLst/>
          </a:prstGeom>
        </p:spPr>
      </p:pic>
    </p:spTree>
    <p:extLst>
      <p:ext uri="{BB962C8B-B14F-4D97-AF65-F5344CB8AC3E}">
        <p14:creationId xmlns:p14="http://schemas.microsoft.com/office/powerpoint/2010/main" val="1871583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Ridge</a:t>
            </a:r>
          </a:p>
        </p:txBody>
      </p:sp>
      <p:sp>
        <p:nvSpPr>
          <p:cNvPr id="3" name="Content Placeholder 2"/>
          <p:cNvSpPr>
            <a:spLocks noGrp="1"/>
          </p:cNvSpPr>
          <p:nvPr>
            <p:ph idx="1"/>
          </p:nvPr>
        </p:nvSpPr>
        <p:spPr>
          <a:xfrm>
            <a:off x="848958" y="1263206"/>
            <a:ext cx="3303494" cy="495669"/>
          </a:xfrm>
        </p:spPr>
        <p:txBody>
          <a:bodyPr>
            <a:normAutofit/>
          </a:bodyPr>
          <a:lstStyle/>
          <a:p>
            <a:r>
              <a:rPr lang="en-US" dirty="0"/>
              <a:t>Normal Equation: </a:t>
            </a:r>
          </a:p>
          <a:p>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51</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902767" y="1736666"/>
                <a:ext cx="2580322" cy="1560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e/>
                            </m:mr>
                            <m:mr>
                              <m:e/>
                              <m:e>
                                <m:r>
                                  <a:rPr lang="en-US" b="0" i="1" smtClean="0">
                                    <a:latin typeface="Cambria Math" panose="02040503050406030204" pitchFamily="18" charset="0"/>
                                  </a:rPr>
                                  <m:t>1</m:t>
                                </m:r>
                              </m:e>
                              <m:e/>
                            </m:mr>
                            <m:mr>
                              <m:e/>
                              <m:e/>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e/>
                                  </m:mr>
                                  <m:mr>
                                    <m:e/>
                                    <m:e>
                                      <m:r>
                                        <a:rPr lang="en-US" b="0" i="1" smtClean="0">
                                          <a:latin typeface="Cambria Math" panose="02040503050406030204" pitchFamily="18" charset="0"/>
                                        </a:rPr>
                                        <m:t>.</m:t>
                                      </m:r>
                                    </m:e>
                                    <m:e/>
                                  </m:mr>
                                  <m:mr>
                                    <m:e/>
                                    <m:e/>
                                    <m:e>
                                      <m:r>
                                        <a:rPr lang="en-US" b="0" i="1" smtClean="0">
                                          <a:latin typeface="Cambria Math" panose="02040503050406030204" pitchFamily="18" charset="0"/>
                                        </a:rPr>
                                        <m:t>1</m:t>
                                      </m:r>
                                    </m:e>
                                  </m:mr>
                                </m:m>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02767" y="1736666"/>
                <a:ext cx="2580322" cy="156055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91086" y="1623392"/>
                <a:ext cx="7569544" cy="1582741"/>
              </a:xfrm>
              <a:prstGeom prst="rect">
                <a:avLst/>
              </a:prstGeom>
              <a:noFill/>
            </p:spPr>
            <p:txBody>
              <a:bodyPr wrap="square" rtlCol="0">
                <a:spAutoFit/>
              </a:bodyPr>
              <a:lstStyle/>
              <a:p>
                <a:r>
                  <a:rPr lang="en-US" sz="2400" dirty="0"/>
                  <a:t>L is a matrix with 0 at the top left and 1's down the diagonal, with 0's everywhere else. It has same dimensions as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r>
                  <a:rPr lang="en-US" sz="2400" dirty="0"/>
                  <a:t>. </a:t>
                </a:r>
                <a:r>
                  <a:rPr lang="en-US" sz="2400" b="1" dirty="0">
                    <a:solidFill>
                      <a:srgbClr val="FF0000"/>
                    </a:solidFill>
                  </a:rPr>
                  <a:t>If </a:t>
                </a:r>
                <a14:m>
                  <m:oMath xmlns:m="http://schemas.openxmlformats.org/officeDocument/2006/math">
                    <m:r>
                      <a:rPr lang="en-US" sz="2400" b="1" i="1" smtClean="0">
                        <a:solidFill>
                          <a:srgbClr val="FF0000"/>
                        </a:solidFill>
                        <a:latin typeface="Cambria Math" panose="02040503050406030204" pitchFamily="18" charset="0"/>
                      </a:rPr>
                      <m:t>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𝒐𝒃𝒔𝒆𝒓𝒗𝒂𝒕𝒊𝒐𝒏𝒔</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𝒏</m:t>
                    </m:r>
                  </m:oMath>
                </a14:m>
                <a:r>
                  <a:rPr lang="en-US" sz="2400" b="1" dirty="0">
                    <a:solidFill>
                      <a:srgbClr val="FF0000"/>
                    </a:solidFill>
                  </a:rPr>
                  <a:t>(features), then </a:t>
                </a:r>
                <a14:m>
                  <m:oMath xmlns:m="http://schemas.openxmlformats.org/officeDocument/2006/math">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𝑿</m:t>
                        </m:r>
                      </m:e>
                      <m:sup>
                        <m:r>
                          <a:rPr lang="en-US" sz="2400" b="1" i="1" smtClean="0">
                            <a:solidFill>
                              <a:srgbClr val="FF0000"/>
                            </a:solidFill>
                            <a:latin typeface="Cambria Math" panose="02040503050406030204" pitchFamily="18" charset="0"/>
                          </a:rPr>
                          <m:t>𝑻</m:t>
                        </m:r>
                      </m:sup>
                    </m:sSup>
                    <m:r>
                      <a:rPr lang="en-US" sz="2400" b="1" i="1" smtClean="0">
                        <a:solidFill>
                          <a:srgbClr val="FF0000"/>
                        </a:solidFill>
                        <a:latin typeface="Cambria Math" panose="02040503050406030204" pitchFamily="18" charset="0"/>
                      </a:rPr>
                      <m:t>𝑿</m:t>
                    </m:r>
                  </m:oMath>
                </a14:m>
                <a:r>
                  <a:rPr lang="en-US" sz="2400" b="1" dirty="0">
                    <a:solidFill>
                      <a:srgbClr val="FF0000"/>
                    </a:solidFill>
                  </a:rPr>
                  <a:t> is not invertible but </a:t>
                </a:r>
                <a14:m>
                  <m:oMath xmlns:m="http://schemas.openxmlformats.org/officeDocument/2006/math">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𝑿</m:t>
                        </m:r>
                      </m:e>
                      <m:sup>
                        <m:r>
                          <a:rPr lang="en-US" sz="2400" b="1" i="1" smtClean="0">
                            <a:solidFill>
                              <a:srgbClr val="FF0000"/>
                            </a:solidFill>
                            <a:latin typeface="Cambria Math" panose="02040503050406030204" pitchFamily="18" charset="0"/>
                          </a:rPr>
                          <m:t>𝑻</m:t>
                        </m:r>
                      </m:sup>
                    </m:sSup>
                    <m:r>
                      <a:rPr lang="en-US" sz="2400" b="1" i="1" smtClean="0">
                        <a:solidFill>
                          <a:srgbClr val="FF0000"/>
                        </a:solidFill>
                        <a:latin typeface="Cambria Math" panose="02040503050406030204" pitchFamily="18" charset="0"/>
                      </a:rPr>
                      <m:t>𝑿</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𝝀</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𝑳</m:t>
                    </m:r>
                  </m:oMath>
                </a14:m>
                <a:r>
                  <a:rPr lang="en-US" sz="2400" b="1" dirty="0">
                    <a:solidFill>
                      <a:srgbClr val="FF0000"/>
                    </a:solidFill>
                  </a:rPr>
                  <a:t> is invertible</a:t>
                </a:r>
              </a:p>
            </p:txBody>
          </p:sp>
        </mc:Choice>
        <mc:Fallback xmlns="">
          <p:sp>
            <p:nvSpPr>
              <p:cNvPr id="6" name="TextBox 5"/>
              <p:cNvSpPr txBox="1">
                <a:spLocks noRot="1" noChangeAspect="1" noMove="1" noResize="1" noEditPoints="1" noAdjustHandles="1" noChangeArrowheads="1" noChangeShapeType="1" noTextEdit="1"/>
              </p:cNvSpPr>
              <p:nvPr/>
            </p:nvSpPr>
            <p:spPr>
              <a:xfrm>
                <a:off x="3991086" y="1623392"/>
                <a:ext cx="7569544" cy="1582741"/>
              </a:xfrm>
              <a:prstGeom prst="rect">
                <a:avLst/>
              </a:prstGeom>
              <a:blipFill>
                <a:blip r:embed="rId3"/>
                <a:stretch>
                  <a:fillRect l="-1289" t="-3077" r="-806"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88986" y="3367145"/>
                <a:ext cx="10828447" cy="3510576"/>
              </a:xfrm>
              <a:prstGeom prst="rect">
                <a:avLst/>
              </a:prstGeom>
              <a:noFill/>
            </p:spPr>
            <p:txBody>
              <a:bodyPr wrap="square" rtlCol="0">
                <a:spAutoFit/>
              </a:bodyPr>
              <a:lstStyle/>
              <a:p>
                <a:r>
                  <a:rPr lang="en-US" sz="2800" dirty="0">
                    <a:solidFill>
                      <a:srgbClr val="434343"/>
                    </a:solidFill>
                    <a:latin typeface="Museo Sans 500" panose="02000000000000000000" pitchFamily="50" charset="0"/>
                    <a:cs typeface="Helvetica" panose="020B0604020202020204" pitchFamily="34" charset="0"/>
                  </a:rPr>
                  <a:t>Gradient Descent:</a:t>
                </a:r>
              </a:p>
              <a:p>
                <a:r>
                  <a:rPr lang="en-US" dirty="0">
                    <a:latin typeface="Times New Roman" panose="02020603050405020304" pitchFamily="18" charset="0"/>
                    <a:cs typeface="Times New Roman" panose="02020603050405020304" pitchFamily="18" charset="0"/>
                  </a:rPr>
                  <a:t>Repeat until convergence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r>
                              <m:rPr>
                                <m:nor/>
                              </m:rPr>
                              <a:rPr lang="en-US" dirty="0">
                                <a:latin typeface="Times New Roman" panose="02020603050405020304" pitchFamily="18" charset="0"/>
                                <a:cs typeface="Times New Roman" panose="02020603050405020304" pitchFamily="18" charset="0"/>
                              </a:rPr>
                              <m:t> </m:t>
                            </m:r>
                          </m:e>
                          <m:e>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d>
                              <m:dPr>
                                <m:begChr m:val="["/>
                                <m:endChr m:val="]"/>
                                <m:ctrlPr>
                                  <a:rPr lang="en-US" i="1" smtClean="0">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𝜆</m:t>
                                    </m:r>
                                  </m:num>
                                  <m:den>
                                    <m:r>
                                      <a:rPr lang="en-US" i="1">
                                        <a:latin typeface="Cambria Math" panose="02040503050406030204" pitchFamily="18" charset="0"/>
                                        <a:cs typeface="Times New Roman" panose="02020603050405020304" pitchFamily="18" charset="0"/>
                                      </a:rPr>
                                      <m:t>𝑚</m:t>
                                    </m:r>
                                  </m:den>
                                </m:f>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𝜃</m:t>
                                    </m:r>
                                  </m:e>
                                  <m:sub>
                                    <m:r>
                                      <a:rPr lang="en-US" i="1">
                                        <a:latin typeface="Cambria Math" panose="02040503050406030204" pitchFamily="18" charset="0"/>
                                        <a:cs typeface="Times New Roman" panose="02020603050405020304" pitchFamily="18" charset="0"/>
                                      </a:rPr>
                                      <m:t>𝑗</m:t>
                                    </m:r>
                                  </m:sub>
                                </m:sSub>
                              </m:e>
                            </m:d>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for</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j</m:t>
                            </m:r>
                            <m:r>
                              <a:rPr lang="en-US">
                                <a:latin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1,2…</m:t>
                                </m:r>
                                <m:r>
                                  <a:rPr lang="en-US" i="1">
                                    <a:latin typeface="Cambria Math" panose="02040503050406030204" pitchFamily="18" charset="0"/>
                                    <a:ea typeface="Cambria Math" panose="02040503050406030204" pitchFamily="18" charset="0"/>
                                    <a:cs typeface="Times New Roman" panose="02020603050405020304" pitchFamily="18" charset="0"/>
                                  </a:rPr>
                                  <m:t>𝑛</m:t>
                                </m:r>
                              </m:e>
                            </m:d>
                          </m:e>
                        </m:eqArr>
                      </m:e>
                    </m:d>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ea typeface="Cambria Math" panose="02040503050406030204" pitchFamily="18" charset="0"/>
                    <a:cs typeface="Times New Roman" panose="02020603050405020304" pitchFamily="18" charset="0"/>
                  </a:rPr>
                  <a:t>Matrix Notation:</a:t>
                </a:r>
              </a:p>
              <a:p>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𝛼</m:t>
                        </m:r>
                      </m:num>
                      <m:den>
                        <m:r>
                          <a:rPr lang="en-US" i="1">
                            <a:latin typeface="Cambria Math" panose="02040503050406030204" pitchFamily="18" charset="0"/>
                            <a:cs typeface="Times New Roman" panose="02020603050405020304" pitchFamily="18" charset="0"/>
                          </a:rPr>
                          <m:t>𝑚</m:t>
                        </m:r>
                      </m:den>
                    </m:f>
                    <m:d>
                      <m:dPr>
                        <m:begChr m:val="["/>
                        <m:endChr m:val="]"/>
                        <m:ctrlPr>
                          <a:rPr lang="en-US" i="1" smtClean="0">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𝑋</m:t>
                            </m:r>
                          </m:e>
                          <m:sup>
                            <m:r>
                              <a:rPr lang="en-US" i="1">
                                <a:latin typeface="Cambria Math" panose="02040503050406030204" pitchFamily="18" charset="0"/>
                                <a:cs typeface="Times New Roman" panose="02020603050405020304" pitchFamily="18" charset="0"/>
                              </a:rPr>
                              <m:t>𝑇</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𝑦</m:t>
                            </m:r>
                          </m:e>
                        </m:acc>
                        <m:r>
                          <m:rPr>
                            <m:nor/>
                          </m:rPr>
                          <a:rPr lang="en-US" dirty="0">
                            <a:latin typeface="Times New Roman" panose="020206030504050203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𝜆</m:t>
                        </m:r>
                        <m:d>
                          <m:dPr>
                            <m:ctrlPr>
                              <a:rPr lang="en-US" b="0" i="1" dirty="0" smtClean="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𝑙</m:t>
                            </m:r>
                          </m:e>
                        </m:d>
                      </m:e>
                    </m:d>
                  </m:oMath>
                </a14:m>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1</m:t>
                            </m:r>
                          </m:e>
                        </m:eqArr>
                      </m:e>
                    </m:d>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is </a:t>
                </a:r>
                <a:r>
                  <a:rPr lang="en-US" dirty="0" err="1"/>
                  <a:t>hadamard</a:t>
                </a:r>
                <a:r>
                  <a:rPr lang="en-US" dirty="0"/>
                  <a:t> product (elementwise multiplication).</a:t>
                </a: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88986" y="3367145"/>
                <a:ext cx="10828447" cy="3510576"/>
              </a:xfrm>
              <a:prstGeom prst="rect">
                <a:avLst/>
              </a:prstGeom>
              <a:blipFill>
                <a:blip r:embed="rId4"/>
                <a:stretch>
                  <a:fillRect l="-1125" t="-1910"/>
                </a:stretch>
              </a:blipFill>
            </p:spPr>
            <p:txBody>
              <a:bodyPr/>
              <a:lstStyle/>
              <a:p>
                <a:r>
                  <a:rPr lang="en-US">
                    <a:noFill/>
                  </a:rPr>
                  <a:t> </a:t>
                </a:r>
              </a:p>
            </p:txBody>
          </p:sp>
        </mc:Fallback>
      </mc:AlternateContent>
    </p:spTree>
    <p:extLst>
      <p:ext uri="{BB962C8B-B14F-4D97-AF65-F5344CB8AC3E}">
        <p14:creationId xmlns:p14="http://schemas.microsoft.com/office/powerpoint/2010/main" val="1441539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52</a:t>
            </a:fld>
            <a:endParaRPr lang="en-US" dirty="0"/>
          </a:p>
        </p:txBody>
      </p:sp>
      <p:pic>
        <p:nvPicPr>
          <p:cNvPr id="5" name="Picture 4"/>
          <p:cNvPicPr>
            <a:picLocks noChangeAspect="1"/>
          </p:cNvPicPr>
          <p:nvPr/>
        </p:nvPicPr>
        <p:blipFill>
          <a:blip r:embed="rId2"/>
          <a:stretch>
            <a:fillRect/>
          </a:stretch>
        </p:blipFill>
        <p:spPr>
          <a:xfrm>
            <a:off x="516834" y="1304237"/>
            <a:ext cx="7673010" cy="1535744"/>
          </a:xfrm>
          <a:prstGeom prst="rect">
            <a:avLst/>
          </a:prstGeom>
        </p:spPr>
      </p:pic>
      <p:pic>
        <p:nvPicPr>
          <p:cNvPr id="6" name="Picture 5"/>
          <p:cNvPicPr>
            <a:picLocks noChangeAspect="1"/>
          </p:cNvPicPr>
          <p:nvPr/>
        </p:nvPicPr>
        <p:blipFill>
          <a:blip r:embed="rId3"/>
          <a:stretch>
            <a:fillRect/>
          </a:stretch>
        </p:blipFill>
        <p:spPr>
          <a:xfrm>
            <a:off x="650364" y="3041776"/>
            <a:ext cx="8546646" cy="1357045"/>
          </a:xfrm>
          <a:prstGeom prst="rect">
            <a:avLst/>
          </a:prstGeom>
        </p:spPr>
      </p:pic>
      <p:pic>
        <p:nvPicPr>
          <p:cNvPr id="7" name="Picture 6"/>
          <p:cNvPicPr>
            <a:picLocks noChangeAspect="1"/>
          </p:cNvPicPr>
          <p:nvPr/>
        </p:nvPicPr>
        <p:blipFill>
          <a:blip r:embed="rId4"/>
          <a:stretch>
            <a:fillRect/>
          </a:stretch>
        </p:blipFill>
        <p:spPr>
          <a:xfrm>
            <a:off x="650364" y="4510185"/>
            <a:ext cx="10727221" cy="1566975"/>
          </a:xfrm>
          <a:prstGeom prst="rect">
            <a:avLst/>
          </a:prstGeom>
        </p:spPr>
      </p:pic>
      <p:sp>
        <p:nvSpPr>
          <p:cNvPr id="8" name="TextBox 7"/>
          <p:cNvSpPr txBox="1"/>
          <p:nvPr/>
        </p:nvSpPr>
        <p:spPr>
          <a:xfrm>
            <a:off x="8706678" y="1520153"/>
            <a:ext cx="2826854" cy="1200329"/>
          </a:xfrm>
          <a:prstGeom prst="rect">
            <a:avLst/>
          </a:prstGeom>
          <a:noFill/>
        </p:spPr>
        <p:txBody>
          <a:bodyPr wrap="square" rtlCol="0">
            <a:spAutoFit/>
          </a:bodyPr>
          <a:lstStyle/>
          <a:p>
            <a:r>
              <a:rPr lang="en-US" sz="2400" b="1" dirty="0">
                <a:solidFill>
                  <a:srgbClr val="FF0000"/>
                </a:solidFill>
              </a:rPr>
              <a:t>Here alpha is same as lambda in previous slides</a:t>
            </a:r>
          </a:p>
        </p:txBody>
      </p:sp>
      <p:sp>
        <p:nvSpPr>
          <p:cNvPr id="9" name="TextBox 8"/>
          <p:cNvSpPr txBox="1"/>
          <p:nvPr/>
        </p:nvSpPr>
        <p:spPr>
          <a:xfrm>
            <a:off x="4717774" y="5182308"/>
            <a:ext cx="6533322" cy="369332"/>
          </a:xfrm>
          <a:prstGeom prst="rect">
            <a:avLst/>
          </a:prstGeom>
          <a:noFill/>
        </p:spPr>
        <p:txBody>
          <a:bodyPr wrap="square" rtlCol="0">
            <a:spAutoFit/>
          </a:bodyPr>
          <a:lstStyle/>
          <a:p>
            <a:r>
              <a:rPr lang="en-US" b="1" dirty="0">
                <a:solidFill>
                  <a:srgbClr val="FF0000"/>
                </a:solidFill>
              </a:rPr>
              <a:t>You can specify alpha and learning rate as </a:t>
            </a:r>
            <a:r>
              <a:rPr lang="en-US" b="1" dirty="0" err="1">
                <a:solidFill>
                  <a:srgbClr val="FF0000"/>
                </a:solidFill>
              </a:rPr>
              <a:t>hyperparameters</a:t>
            </a:r>
            <a:r>
              <a:rPr lang="en-US" b="1" dirty="0">
                <a:solidFill>
                  <a:srgbClr val="FF0000"/>
                </a:solidFill>
              </a:rPr>
              <a:t> as well </a:t>
            </a:r>
          </a:p>
        </p:txBody>
      </p:sp>
    </p:spTree>
    <p:extLst>
      <p:ext uri="{BB962C8B-B14F-4D97-AF65-F5344CB8AC3E}">
        <p14:creationId xmlns:p14="http://schemas.microsoft.com/office/powerpoint/2010/main" val="368275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effect on co-</a:t>
            </a:r>
            <a:r>
              <a:rPr lang="en-US" dirty="0" err="1"/>
              <a:t>efficients</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53</a:t>
            </a:fld>
            <a:endParaRPr lang="en-US" dirty="0"/>
          </a:p>
        </p:txBody>
      </p:sp>
      <p:pic>
        <p:nvPicPr>
          <p:cNvPr id="5" name="Picture 4"/>
          <p:cNvPicPr>
            <a:picLocks noChangeAspect="1"/>
          </p:cNvPicPr>
          <p:nvPr/>
        </p:nvPicPr>
        <p:blipFill>
          <a:blip r:embed="rId2"/>
          <a:stretch>
            <a:fillRect/>
          </a:stretch>
        </p:blipFill>
        <p:spPr>
          <a:xfrm>
            <a:off x="435044" y="1363437"/>
            <a:ext cx="10895565" cy="5304910"/>
          </a:xfrm>
          <a:prstGeom prst="rect">
            <a:avLst/>
          </a:prstGeom>
        </p:spPr>
      </p:pic>
    </p:spTree>
    <p:extLst>
      <p:ext uri="{BB962C8B-B14F-4D97-AF65-F5344CB8AC3E}">
        <p14:creationId xmlns:p14="http://schemas.microsoft.com/office/powerpoint/2010/main" val="1629478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54</a:t>
            </a:fld>
            <a:endParaRPr lang="en-US" dirty="0"/>
          </a:p>
        </p:txBody>
      </p:sp>
      <p:pic>
        <p:nvPicPr>
          <p:cNvPr id="3" name="Picture 2"/>
          <p:cNvPicPr>
            <a:picLocks noChangeAspect="1"/>
          </p:cNvPicPr>
          <p:nvPr/>
        </p:nvPicPr>
        <p:blipFill>
          <a:blip r:embed="rId2"/>
          <a:stretch>
            <a:fillRect/>
          </a:stretch>
        </p:blipFill>
        <p:spPr>
          <a:xfrm>
            <a:off x="265059" y="2599057"/>
            <a:ext cx="11552374" cy="3939025"/>
          </a:xfrm>
          <a:prstGeom prst="rect">
            <a:avLst/>
          </a:prstGeom>
        </p:spPr>
      </p:pic>
      <p:pic>
        <p:nvPicPr>
          <p:cNvPr id="8" name="Picture 7"/>
          <p:cNvPicPr>
            <a:picLocks noChangeAspect="1"/>
          </p:cNvPicPr>
          <p:nvPr/>
        </p:nvPicPr>
        <p:blipFill>
          <a:blip r:embed="rId3"/>
          <a:stretch>
            <a:fillRect/>
          </a:stretch>
        </p:blipFill>
        <p:spPr>
          <a:xfrm>
            <a:off x="351198" y="1363437"/>
            <a:ext cx="6268263" cy="1003741"/>
          </a:xfrm>
          <a:prstGeom prst="rect">
            <a:avLst/>
          </a:prstGeom>
        </p:spPr>
      </p:pic>
    </p:spTree>
    <p:extLst>
      <p:ext uri="{BB962C8B-B14F-4D97-AF65-F5344CB8AC3E}">
        <p14:creationId xmlns:p14="http://schemas.microsoft.com/office/powerpoint/2010/main" val="3182970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55</a:t>
            </a:fld>
            <a:endParaRPr lang="en-US" dirty="0"/>
          </a:p>
        </p:txBody>
      </p:sp>
      <p:pic>
        <p:nvPicPr>
          <p:cNvPr id="5" name="Picture 4"/>
          <p:cNvPicPr>
            <a:picLocks noChangeAspect="1"/>
          </p:cNvPicPr>
          <p:nvPr/>
        </p:nvPicPr>
        <p:blipFill>
          <a:blip r:embed="rId2"/>
          <a:stretch>
            <a:fillRect/>
          </a:stretch>
        </p:blipFill>
        <p:spPr>
          <a:xfrm>
            <a:off x="596347" y="1435785"/>
            <a:ext cx="9356036" cy="377420"/>
          </a:xfrm>
          <a:prstGeom prst="rect">
            <a:avLst/>
          </a:prstGeom>
        </p:spPr>
      </p:pic>
      <p:pic>
        <p:nvPicPr>
          <p:cNvPr id="6" name="Picture 5"/>
          <p:cNvPicPr>
            <a:picLocks noChangeAspect="1"/>
          </p:cNvPicPr>
          <p:nvPr/>
        </p:nvPicPr>
        <p:blipFill>
          <a:blip r:embed="rId3"/>
          <a:stretch>
            <a:fillRect/>
          </a:stretch>
        </p:blipFill>
        <p:spPr>
          <a:xfrm>
            <a:off x="142870" y="2557668"/>
            <a:ext cx="7534467" cy="4300332"/>
          </a:xfrm>
          <a:prstGeom prst="rect">
            <a:avLst/>
          </a:prstGeom>
        </p:spPr>
      </p:pic>
      <p:pic>
        <p:nvPicPr>
          <p:cNvPr id="7" name="Picture 6"/>
          <p:cNvPicPr>
            <a:picLocks noChangeAspect="1"/>
          </p:cNvPicPr>
          <p:nvPr/>
        </p:nvPicPr>
        <p:blipFill>
          <a:blip r:embed="rId4"/>
          <a:stretch>
            <a:fillRect/>
          </a:stretch>
        </p:blipFill>
        <p:spPr>
          <a:xfrm>
            <a:off x="518077" y="1978060"/>
            <a:ext cx="9752357" cy="413575"/>
          </a:xfrm>
          <a:prstGeom prst="rect">
            <a:avLst/>
          </a:prstGeom>
        </p:spPr>
      </p:pic>
    </p:spTree>
    <p:extLst>
      <p:ext uri="{BB962C8B-B14F-4D97-AF65-F5344CB8AC3E}">
        <p14:creationId xmlns:p14="http://schemas.microsoft.com/office/powerpoint/2010/main" val="3833863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56</a:t>
            </a:fld>
            <a:endParaRPr lang="en-US" dirty="0"/>
          </a:p>
        </p:txBody>
      </p:sp>
      <p:pic>
        <p:nvPicPr>
          <p:cNvPr id="3" name="Picture 2"/>
          <p:cNvPicPr>
            <a:picLocks noChangeAspect="1"/>
          </p:cNvPicPr>
          <p:nvPr/>
        </p:nvPicPr>
        <p:blipFill>
          <a:blip r:embed="rId2"/>
          <a:stretch>
            <a:fillRect/>
          </a:stretch>
        </p:blipFill>
        <p:spPr>
          <a:xfrm>
            <a:off x="214972" y="1436324"/>
            <a:ext cx="10556142" cy="5216267"/>
          </a:xfrm>
          <a:prstGeom prst="rect">
            <a:avLst/>
          </a:prstGeom>
        </p:spPr>
      </p:pic>
    </p:spTree>
    <p:extLst>
      <p:ext uri="{BB962C8B-B14F-4D97-AF65-F5344CB8AC3E}">
        <p14:creationId xmlns:p14="http://schemas.microsoft.com/office/powerpoint/2010/main" val="60877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0BB3-4180-4116-86A6-3A28DBEC0887}"/>
              </a:ext>
            </a:extLst>
          </p:cNvPr>
          <p:cNvSpPr>
            <a:spLocks noGrp="1"/>
          </p:cNvSpPr>
          <p:nvPr>
            <p:ph type="title"/>
          </p:nvPr>
        </p:nvSpPr>
        <p:spPr/>
        <p:txBody>
          <a:bodyPr/>
          <a:lstStyle/>
          <a:p>
            <a:r>
              <a:rPr lang="en-US" dirty="0">
                <a:cs typeface="Calibri Light"/>
              </a:rPr>
              <a:t>Lasso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C6BD97-AA39-49E6-9553-FEF367DBEDF9}"/>
                  </a:ext>
                </a:extLst>
              </p:cNvPr>
              <p:cNvSpPr>
                <a:spLocks noGrp="1"/>
              </p:cNvSpPr>
              <p:nvPr>
                <p:ph idx="1"/>
              </p:nvPr>
            </p:nvSpPr>
            <p:spPr/>
            <p:txBody>
              <a:bodyPr vert="horz" lIns="91440" tIns="45720" rIns="91440" bIns="45720" rtlCol="0" anchor="t">
                <a:normAutofit/>
              </a:bodyPr>
              <a:lstStyle/>
              <a:p>
                <a:pPr marL="0" indent="0">
                  <a:buNone/>
                </a:pPr>
                <a:r>
                  <a:rPr lang="en-US" i="1" dirty="0">
                    <a:latin typeface="Times New Roman" panose="02020603050405020304" pitchFamily="18" charset="0"/>
                    <a:cs typeface="Times New Roman" panose="02020603050405020304" pitchFamily="18" charset="0"/>
                  </a:rPr>
                  <a:t>Least Absolute Shrinkage and Selection Operator Regression</a:t>
                </a:r>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cs typeface="Calibri"/>
                        </a:rPr>
                        <m:t>𝐽</m:t>
                      </m:r>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𝜃</m:t>
                          </m:r>
                        </m:e>
                      </m:d>
                      <m:r>
                        <a:rPr lang="en-US" i="1">
                          <a:latin typeface="Cambria Math" panose="02040503050406030204" pitchFamily="18" charset="0"/>
                          <a:cs typeface="Calibri"/>
                        </a:rPr>
                        <m:t>=</m:t>
                      </m:r>
                      <m:r>
                        <a:rPr lang="en-US" i="1">
                          <a:latin typeface="Cambria Math" panose="02040503050406030204" pitchFamily="18" charset="0"/>
                          <a:cs typeface="Calibri"/>
                        </a:rPr>
                        <m:t>𝑀𝑆𝐸</m:t>
                      </m:r>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𝜃</m:t>
                          </m:r>
                        </m:e>
                      </m:d>
                      <m:r>
                        <a:rPr lang="en-US" i="1">
                          <a:latin typeface="Cambria Math" panose="02040503050406030204" pitchFamily="18" charset="0"/>
                          <a:cs typeface="Calibri"/>
                        </a:rPr>
                        <m:t>+</m:t>
                      </m:r>
                      <m:r>
                        <a:rPr lang="en-US" b="0" i="1" smtClean="0">
                          <a:latin typeface="Cambria Math" panose="02040503050406030204" pitchFamily="18" charset="0"/>
                          <a:cs typeface="Calibri"/>
                        </a:rPr>
                        <m:t>𝜆</m:t>
                      </m:r>
                      <m:nary>
                        <m:naryPr>
                          <m:chr m:val="∑"/>
                          <m:ctrlPr>
                            <a:rPr lang="en-US" i="1" smtClean="0">
                              <a:latin typeface="Cambria Math" panose="02040503050406030204" pitchFamily="18" charset="0"/>
                              <a:cs typeface="Calibri"/>
                            </a:rPr>
                          </m:ctrlPr>
                        </m:naryPr>
                        <m:sub>
                          <m:r>
                            <a:rPr lang="en-US" i="1">
                              <a:latin typeface="Cambria Math" panose="02040503050406030204" pitchFamily="18" charset="0"/>
                              <a:cs typeface="Calibri"/>
                            </a:rPr>
                            <m:t>𝑖</m:t>
                          </m:r>
                          <m:r>
                            <a:rPr lang="en-US" i="1">
                              <a:latin typeface="Cambria Math" panose="02040503050406030204" pitchFamily="18" charset="0"/>
                              <a:cs typeface="Calibri"/>
                            </a:rPr>
                            <m:t>=1</m:t>
                          </m:r>
                        </m:sub>
                        <m:sup>
                          <m:r>
                            <a:rPr lang="en-US" i="1">
                              <a:latin typeface="Cambria Math" panose="02040503050406030204" pitchFamily="18" charset="0"/>
                              <a:cs typeface="Calibri"/>
                            </a:rPr>
                            <m:t>𝑛</m:t>
                          </m:r>
                        </m:sup>
                        <m:e>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𝜃</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e>
                      </m:nary>
                    </m:oMath>
                  </m:oMathPara>
                </a14:m>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7C6BD97-AA39-49E6-9553-FEF367DBEDF9}"/>
                  </a:ext>
                </a:extLst>
              </p:cNvPr>
              <p:cNvSpPr>
                <a:spLocks noGrp="1" noRot="1" noChangeAspect="1" noMove="1" noResize="1" noEditPoints="1" noAdjustHandles="1" noChangeArrowheads="1" noChangeShapeType="1" noTextEdit="1"/>
              </p:cNvSpPr>
              <p:nvPr>
                <p:ph idx="1"/>
              </p:nvPr>
            </p:nvSpPr>
            <p:spPr>
              <a:blipFill>
                <a:blip r:embed="rId3"/>
                <a:stretch>
                  <a:fillRect l="-1217" t="-2365"/>
                </a:stretch>
              </a:blipFill>
            </p:spPr>
            <p:txBody>
              <a:bodyPr/>
              <a:lstStyle/>
              <a:p>
                <a:r>
                  <a:rPr lang="en-US">
                    <a:noFill/>
                  </a:rPr>
                  <a:t> </a:t>
                </a:r>
              </a:p>
            </p:txBody>
          </p:sp>
        </mc:Fallback>
      </mc:AlternateContent>
      <p:sp>
        <p:nvSpPr>
          <p:cNvPr id="5" name="Content Placeholder 2"/>
          <p:cNvSpPr txBox="1">
            <a:spLocks/>
          </p:cNvSpPr>
          <p:nvPr/>
        </p:nvSpPr>
        <p:spPr>
          <a:xfrm>
            <a:off x="923365" y="3591822"/>
            <a:ext cx="8656320" cy="2756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34343"/>
                </a:solidFill>
                <a:latin typeface="Museo Sans 500" panose="02000000000000000000" pitchFamily="50"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34343"/>
                </a:solidFill>
                <a:latin typeface="Museo Sans 500" panose="02000000000000000000" pitchFamily="50"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34343"/>
                </a:solidFill>
                <a:latin typeface="Museo Sans 500" panose="02000000000000000000" pitchFamily="50"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Lasso combines some of the shrinking advantages of ridge with </a:t>
            </a:r>
            <a:r>
              <a:rPr lang="en-US" sz="2400" b="1" dirty="0">
                <a:solidFill>
                  <a:srgbClr val="EF3E42"/>
                </a:solidFill>
                <a:latin typeface="Times New Roman" panose="02020603050405020304" pitchFamily="18" charset="0"/>
                <a:cs typeface="Times New Roman" panose="02020603050405020304" pitchFamily="18" charset="0"/>
              </a:rPr>
              <a:t>variable selection</a:t>
            </a:r>
          </a:p>
          <a:p>
            <a:pPr lvl="1"/>
            <a:r>
              <a:rPr lang="en-US" sz="2000" dirty="0">
                <a:latin typeface="Times New Roman" panose="02020603050405020304" pitchFamily="18" charset="0"/>
                <a:cs typeface="Times New Roman" panose="02020603050405020304" pitchFamily="18" charset="0"/>
              </a:rPr>
              <a:t>The L1 penalty has the effects of forcing some coefficient estimates to be exactly equal to zero</a:t>
            </a:r>
          </a:p>
        </p:txBody>
      </p:sp>
      <p:sp>
        <p:nvSpPr>
          <p:cNvPr id="6" name="TextBox 5"/>
          <p:cNvSpPr txBox="1"/>
          <p:nvPr/>
        </p:nvSpPr>
        <p:spPr>
          <a:xfrm>
            <a:off x="1142603" y="5173612"/>
            <a:ext cx="8217843" cy="769441"/>
          </a:xfrm>
          <a:prstGeom prst="rect">
            <a:avLst/>
          </a:prstGeom>
          <a:solidFill>
            <a:srgbClr val="F6EDD3"/>
          </a:solidFill>
        </p:spPr>
        <p:txBody>
          <a:bodyPr wrap="square" rtlCol="0">
            <a:spAutoFit/>
          </a:bodyPr>
          <a:lstStyle/>
          <a:p>
            <a:r>
              <a:rPr lang="en-US" sz="2200" b="1" dirty="0">
                <a:latin typeface="Times New Roman" panose="02020603050405020304" pitchFamily="18" charset="0"/>
                <a:cs typeface="Times New Roman" panose="02020603050405020304" pitchFamily="18" charset="0"/>
              </a:rPr>
              <a:t>Tip</a:t>
            </a:r>
            <a:r>
              <a:rPr lang="en-US" sz="2200" b="0" dirty="0">
                <a:latin typeface="Times New Roman" panose="02020603050405020304" pitchFamily="18" charset="0"/>
                <a:cs typeface="Times New Roman" panose="02020603050405020304" pitchFamily="18" charset="0"/>
              </a:rPr>
              <a:t>: Techniques such as cross validation are recommended to determine which approach is better on a particular dataset</a:t>
            </a:r>
          </a:p>
        </p:txBody>
      </p:sp>
    </p:spTree>
    <p:extLst>
      <p:ext uri="{BB962C8B-B14F-4D97-AF65-F5344CB8AC3E}">
        <p14:creationId xmlns:p14="http://schemas.microsoft.com/office/powerpoint/2010/main" val="1766212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Lasso</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775214" y="2173047"/>
                <a:ext cx="10828447" cy="4337278"/>
              </a:xfrm>
              <a:prstGeom prst="rect">
                <a:avLst/>
              </a:prstGeom>
              <a:noFill/>
            </p:spPr>
            <p:txBody>
              <a:bodyPr wrap="square" rtlCol="0">
                <a:spAutoFit/>
              </a:bodyPr>
              <a:lstStyle/>
              <a:p>
                <a:r>
                  <a:rPr lang="en-US" sz="2800" dirty="0">
                    <a:solidFill>
                      <a:srgbClr val="434343"/>
                    </a:solidFill>
                    <a:latin typeface="Times New Roman" panose="02020603050405020304" pitchFamily="18" charset="0"/>
                    <a:cs typeface="Times New Roman" panose="02020603050405020304" pitchFamily="18" charset="0"/>
                  </a:rPr>
                  <a:t>Gradient Descent (approximate solution using sub-gradient):</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𝛼</m:t>
                      </m:r>
                      <m:d>
                        <m:dPr>
                          <m:begChr m:val="["/>
                          <m:end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𝑚</m:t>
                                  </m:r>
                                </m:den>
                              </m:f>
                              <m:r>
                                <a:rPr lang="en-US" i="1">
                                  <a:latin typeface="Cambria Math" panose="02040503050406030204" pitchFamily="18" charset="0"/>
                                  <a:cs typeface="Times New Roman" panose="02020603050405020304" pitchFamily="18" charset="0"/>
                                </a:rPr>
                                <m:t>𝑋</m:t>
                              </m:r>
                            </m:e>
                            <m:sup>
                              <m:r>
                                <a:rPr lang="en-US" i="1">
                                  <a:latin typeface="Cambria Math" panose="02040503050406030204" pitchFamily="18" charset="0"/>
                                  <a:cs typeface="Times New Roman" panose="02020603050405020304" pitchFamily="18" charset="0"/>
                                </a:rPr>
                                <m:t>𝑇</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𝑦</m:t>
                              </m:r>
                            </m:e>
                          </m:acc>
                          <m:r>
                            <m:rPr>
                              <m:nor/>
                            </m:rPr>
                            <a:rPr lang="en-US" dirty="0">
                              <a:latin typeface="Times New Roman" panose="020206030504050203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𝜆</m:t>
                          </m:r>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𝑠𝑖𝑔𝑛</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𝜃</m:t>
                          </m:r>
                          <m:r>
                            <a:rPr lang="en-US" b="0" i="1" dirty="0" smtClean="0">
                              <a:latin typeface="Cambria Math" panose="02040503050406030204" pitchFamily="18" charset="0"/>
                              <a:cs typeface="Times New Roman" panose="02020603050405020304" pitchFamily="18" charset="0"/>
                            </a:rPr>
                            <m:t>)</m:t>
                          </m:r>
                        </m:e>
                      </m:d>
                    </m:oMath>
                  </m:oMathPara>
                </a14:m>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𝑠𝑖𝑔𝑛</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𝜃</m:t>
                          </m:r>
                        </m:e>
                      </m:d>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eqArr>
                            <m:eqArrPr>
                              <m:ctrlPr>
                                <a:rPr lang="en-US" b="0" i="1" smtClean="0">
                                  <a:latin typeface="Cambria Math" panose="02040503050406030204" pitchFamily="18" charset="0"/>
                                  <a:cs typeface="Times New Roman" panose="02020603050405020304" pitchFamily="18" charset="0"/>
                                </a:rPr>
                              </m:ctrlPr>
                            </m:eqArrPr>
                            <m:e>
                              <m: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𝑛</m:t>
                                  </m:r>
                                </m:sub>
                              </m:sSub>
                              <m:r>
                                <a:rPr lang="en-US" b="0" i="1" smtClean="0">
                                  <a:latin typeface="Cambria Math" panose="02040503050406030204" pitchFamily="18" charset="0"/>
                                  <a:cs typeface="Times New Roman" panose="02020603050405020304" pitchFamily="18" charset="0"/>
                                </a:rPr>
                                <m:t>)</m:t>
                              </m:r>
                            </m:e>
                          </m:eqArr>
                        </m:e>
                      </m:d>
                    </m:oMath>
                  </m:oMathPara>
                </a14:m>
                <a:endParaRPr lang="en-US" dirty="0">
                  <a:latin typeface="Times New Roman" panose="020206030504050203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𝑤h𝑒𝑟𝑒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𝑠𝑖𝑔𝑛</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e>
                      </m:d>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eqArr>
                            <m:eqArrPr>
                              <m:ctrlPr>
                                <a:rPr lang="en-US" b="0" i="1" smtClean="0">
                                  <a:latin typeface="Cambria Math" panose="02040503050406030204" pitchFamily="18" charset="0"/>
                                  <a:cs typeface="Times New Roman" panose="02020603050405020304" pitchFamily="18" charset="0"/>
                                </a:rPr>
                              </m:ctrlPr>
                            </m:eqArrPr>
                            <m:e>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&lt;0</m:t>
                              </m:r>
                            </m:e>
                            <m:e>
                              <m:r>
                                <a:rPr lang="en-US" b="0" i="1" smtClean="0">
                                  <a:latin typeface="Cambria Math" panose="02040503050406030204" pitchFamily="18" charset="0"/>
                                  <a:cs typeface="Times New Roman" panose="02020603050405020304" pitchFamily="18" charset="0"/>
                                </a:rPr>
                                <m:t>0   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+ 1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&gt;1 </m:t>
                              </m:r>
                            </m:e>
                          </m:eqArr>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75214" y="2173047"/>
                <a:ext cx="10828447" cy="4337278"/>
              </a:xfrm>
              <a:prstGeom prst="rect">
                <a:avLst/>
              </a:prstGeom>
              <a:blipFill>
                <a:blip r:embed="rId2"/>
                <a:stretch>
                  <a:fillRect l="-1126" t="-1404"/>
                </a:stretch>
              </a:blipFill>
            </p:spPr>
            <p:txBody>
              <a:bodyPr/>
              <a:lstStyle/>
              <a:p>
                <a:r>
                  <a:rPr lang="en-US">
                    <a:noFill/>
                  </a:rPr>
                  <a:t> </a:t>
                </a:r>
              </a:p>
            </p:txBody>
          </p:sp>
        </mc:Fallback>
      </mc:AlternateContent>
      <p:sp>
        <p:nvSpPr>
          <p:cNvPr id="9" name="TextBox 8"/>
          <p:cNvSpPr txBox="1"/>
          <p:nvPr/>
        </p:nvSpPr>
        <p:spPr>
          <a:xfrm>
            <a:off x="672352" y="1258645"/>
            <a:ext cx="85200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 Closed firm solution</a:t>
            </a:r>
          </a:p>
          <a:p>
            <a:pPr marL="285750" indent="-285750">
              <a:buFont typeface="Arial" panose="020B0604020202020204" pitchFamily="34" charset="0"/>
              <a:buChar char="•"/>
            </a:pPr>
            <a:r>
              <a:rPr lang="en-US" dirty="0" err="1"/>
              <a:t>Scikit</a:t>
            </a:r>
            <a:r>
              <a:rPr lang="en-US" dirty="0"/>
              <a:t> Learn uses Coordinate Descent Algorithm (beyond scope of this course) </a:t>
            </a:r>
          </a:p>
        </p:txBody>
      </p:sp>
    </p:spTree>
    <p:extLst>
      <p:ext uri="{BB962C8B-B14F-4D97-AF65-F5344CB8AC3E}">
        <p14:creationId xmlns:p14="http://schemas.microsoft.com/office/powerpoint/2010/main" val="1324543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59</a:t>
            </a:fld>
            <a:endParaRPr lang="en-US" dirty="0"/>
          </a:p>
        </p:txBody>
      </p:sp>
      <p:pic>
        <p:nvPicPr>
          <p:cNvPr id="3" name="Picture 2"/>
          <p:cNvPicPr>
            <a:picLocks noChangeAspect="1"/>
          </p:cNvPicPr>
          <p:nvPr/>
        </p:nvPicPr>
        <p:blipFill>
          <a:blip r:embed="rId2"/>
          <a:stretch>
            <a:fillRect/>
          </a:stretch>
        </p:blipFill>
        <p:spPr>
          <a:xfrm>
            <a:off x="460513" y="1390418"/>
            <a:ext cx="6119191" cy="1757926"/>
          </a:xfrm>
          <a:prstGeom prst="rect">
            <a:avLst/>
          </a:prstGeom>
        </p:spPr>
      </p:pic>
      <p:pic>
        <p:nvPicPr>
          <p:cNvPr id="5" name="Picture 4"/>
          <p:cNvPicPr>
            <a:picLocks noChangeAspect="1"/>
          </p:cNvPicPr>
          <p:nvPr/>
        </p:nvPicPr>
        <p:blipFill>
          <a:blip r:embed="rId3"/>
          <a:stretch>
            <a:fillRect/>
          </a:stretch>
        </p:blipFill>
        <p:spPr>
          <a:xfrm>
            <a:off x="403807" y="3932040"/>
            <a:ext cx="11490404" cy="1382083"/>
          </a:xfrm>
          <a:prstGeom prst="rect">
            <a:avLst/>
          </a:prstGeom>
        </p:spPr>
      </p:pic>
      <p:sp>
        <p:nvSpPr>
          <p:cNvPr id="8" name="TextBox 7"/>
          <p:cNvSpPr txBox="1"/>
          <p:nvPr/>
        </p:nvSpPr>
        <p:spPr>
          <a:xfrm>
            <a:off x="4505738" y="4698603"/>
            <a:ext cx="6904383" cy="369332"/>
          </a:xfrm>
          <a:prstGeom prst="rect">
            <a:avLst/>
          </a:prstGeom>
          <a:noFill/>
        </p:spPr>
        <p:txBody>
          <a:bodyPr wrap="square" rtlCol="0">
            <a:spAutoFit/>
          </a:bodyPr>
          <a:lstStyle/>
          <a:p>
            <a:r>
              <a:rPr lang="en-US" b="1" dirty="0">
                <a:solidFill>
                  <a:srgbClr val="FF0000"/>
                </a:solidFill>
              </a:rPr>
              <a:t>You can specify alpha and learning rate as </a:t>
            </a:r>
            <a:r>
              <a:rPr lang="en-US" b="1" dirty="0" err="1">
                <a:solidFill>
                  <a:srgbClr val="FF0000"/>
                </a:solidFill>
              </a:rPr>
              <a:t>hyperparameters</a:t>
            </a:r>
            <a:r>
              <a:rPr lang="en-US" b="1" dirty="0">
                <a:solidFill>
                  <a:srgbClr val="FF0000"/>
                </a:solidFill>
              </a:rPr>
              <a:t> as well </a:t>
            </a:r>
          </a:p>
        </p:txBody>
      </p:sp>
    </p:spTree>
    <p:extLst>
      <p:ext uri="{BB962C8B-B14F-4D97-AF65-F5344CB8AC3E}">
        <p14:creationId xmlns:p14="http://schemas.microsoft.com/office/powerpoint/2010/main" val="275105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8172-FEEB-4ED4-B42B-14D0CC41B770}"/>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15664D-C1A8-47B8-B5AA-87482C5DA22F}"/>
                  </a:ext>
                </a:extLst>
              </p:cNvPr>
              <p:cNvSpPr>
                <a:spLocks noGrp="1"/>
              </p:cNvSpPr>
              <p:nvPr>
                <p:ph idx="1"/>
              </p:nvPr>
            </p:nvSpPr>
            <p:spPr>
              <a:xfrm>
                <a:off x="4068041" y="1979716"/>
                <a:ext cx="4143086" cy="2952502"/>
              </a:xfrm>
            </p:spPr>
            <p:txBody>
              <a:bodyPr>
                <a:normAutofit/>
              </a:bodyPr>
              <a:lstStyle/>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𝑓</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nary>
                    <m:r>
                      <a:rPr lang="en-US" b="0" i="1" smtClean="0">
                        <a:latin typeface="Cambria Math" panose="02040503050406030204" pitchFamily="18" charset="0"/>
                      </a:rPr>
                      <m:t>  </m:t>
                    </m:r>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𝑗</m:t>
                            </m:r>
                          </m:sup>
                        </m:sSup>
                      </m:e>
                    </m:nary>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𝑥</m:t>
                            </m:r>
                          </m:sup>
                        </m:sSup>
                      </m:e>
                    </m:nary>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7</m:t>
                                    </m:r>
                                  </m:sup>
                                </m:sSup>
                              </m:e>
                            </m:d>
                          </m:e>
                        </m:func>
                      </m:e>
                    </m:nary>
                  </m:oMath>
                </a14:m>
                <a:endParaRPr lang="en-US" dirty="0"/>
              </a:p>
            </p:txBody>
          </p:sp>
        </mc:Choice>
        <mc:Fallback xmlns="">
          <p:sp>
            <p:nvSpPr>
              <p:cNvPr id="3" name="Content Placeholder 2">
                <a:extLst>
                  <a:ext uri="{FF2B5EF4-FFF2-40B4-BE49-F238E27FC236}">
                    <a16:creationId xmlns:a16="http://schemas.microsoft.com/office/drawing/2014/main" id="{EF15664D-C1A8-47B8-B5AA-87482C5DA22F}"/>
                  </a:ext>
                </a:extLst>
              </p:cNvPr>
              <p:cNvSpPr>
                <a:spLocks noGrp="1" noRot="1" noChangeAspect="1" noMove="1" noResize="1" noEditPoints="1" noAdjustHandles="1" noChangeArrowheads="1" noChangeShapeType="1" noTextEdit="1"/>
              </p:cNvSpPr>
              <p:nvPr>
                <p:ph idx="1"/>
              </p:nvPr>
            </p:nvSpPr>
            <p:spPr>
              <a:xfrm>
                <a:off x="4068041" y="1979716"/>
                <a:ext cx="4143086" cy="2952502"/>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717579-88F5-4901-9A4B-2C98E0742DB9}"/>
              </a:ext>
            </a:extLst>
          </p:cNvPr>
          <p:cNvSpPr>
            <a:spLocks noGrp="1"/>
          </p:cNvSpPr>
          <p:nvPr>
            <p:ph type="sldNum" sz="quarter" idx="12"/>
          </p:nvPr>
        </p:nvSpPr>
        <p:spPr/>
        <p:txBody>
          <a:bodyPr/>
          <a:lstStyle/>
          <a:p>
            <a:fld id="{65DBD1E2-D45E-47D4-8DD8-1285FEA24AE0}" type="slidenum">
              <a:rPr lang="en-US" smtClean="0"/>
              <a:pPr/>
              <a:t>6</a:t>
            </a:fld>
            <a:endParaRPr lang="en-US" dirty="0"/>
          </a:p>
        </p:txBody>
      </p:sp>
    </p:spTree>
    <p:extLst>
      <p:ext uri="{BB962C8B-B14F-4D97-AF65-F5344CB8AC3E}">
        <p14:creationId xmlns:p14="http://schemas.microsoft.com/office/powerpoint/2010/main" val="164869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B8FE-776D-46A7-B0C9-0B21CF571FDD}"/>
              </a:ext>
            </a:extLst>
          </p:cNvPr>
          <p:cNvSpPr>
            <a:spLocks noGrp="1"/>
          </p:cNvSpPr>
          <p:nvPr>
            <p:ph type="title"/>
          </p:nvPr>
        </p:nvSpPr>
        <p:spPr/>
        <p:txBody>
          <a:bodyPr/>
          <a:lstStyle/>
          <a:p>
            <a:r>
              <a:rPr lang="en-US" dirty="0">
                <a:cs typeface="Calibri Light"/>
              </a:rPr>
              <a:t>L1 vs L2</a:t>
            </a:r>
            <a:endParaRPr lang="en-US" dirty="0"/>
          </a:p>
        </p:txBody>
      </p:sp>
      <p:pic>
        <p:nvPicPr>
          <p:cNvPr id="5" name="Picture 4"/>
          <p:cNvPicPr>
            <a:picLocks noChangeAspect="1"/>
          </p:cNvPicPr>
          <p:nvPr/>
        </p:nvPicPr>
        <p:blipFill>
          <a:blip r:embed="rId2"/>
          <a:stretch>
            <a:fillRect/>
          </a:stretch>
        </p:blipFill>
        <p:spPr>
          <a:xfrm>
            <a:off x="2402370" y="1562307"/>
            <a:ext cx="6642238" cy="4426240"/>
          </a:xfrm>
          <a:prstGeom prst="rect">
            <a:avLst/>
          </a:prstGeom>
        </p:spPr>
      </p:pic>
    </p:spTree>
    <p:extLst>
      <p:ext uri="{BB962C8B-B14F-4D97-AF65-F5344CB8AC3E}">
        <p14:creationId xmlns:p14="http://schemas.microsoft.com/office/powerpoint/2010/main" val="3944906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B8FE-776D-46A7-B0C9-0B21CF571FDD}"/>
              </a:ext>
            </a:extLst>
          </p:cNvPr>
          <p:cNvSpPr>
            <a:spLocks noGrp="1"/>
          </p:cNvSpPr>
          <p:nvPr>
            <p:ph type="title"/>
          </p:nvPr>
        </p:nvSpPr>
        <p:spPr/>
        <p:txBody>
          <a:bodyPr/>
          <a:lstStyle/>
          <a:p>
            <a:r>
              <a:rPr lang="en-US" dirty="0">
                <a:cs typeface="Calibri Light"/>
              </a:rPr>
              <a:t>L1 vs L2</a:t>
            </a:r>
            <a:endParaRPr lang="en-US" dirty="0"/>
          </a:p>
        </p:txBody>
      </p:sp>
      <p:pic>
        <p:nvPicPr>
          <p:cNvPr id="3" name="Picture 2"/>
          <p:cNvPicPr>
            <a:picLocks noChangeAspect="1"/>
          </p:cNvPicPr>
          <p:nvPr/>
        </p:nvPicPr>
        <p:blipFill>
          <a:blip r:embed="rId2"/>
          <a:stretch>
            <a:fillRect/>
          </a:stretch>
        </p:blipFill>
        <p:spPr>
          <a:xfrm>
            <a:off x="2988365" y="1363437"/>
            <a:ext cx="6496464" cy="4823330"/>
          </a:xfrm>
          <a:prstGeom prst="rect">
            <a:avLst/>
          </a:prstGeom>
        </p:spPr>
      </p:pic>
    </p:spTree>
    <p:extLst>
      <p:ext uri="{BB962C8B-B14F-4D97-AF65-F5344CB8AC3E}">
        <p14:creationId xmlns:p14="http://schemas.microsoft.com/office/powerpoint/2010/main" val="15871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6522-DFD1-4292-9D28-2233CB8FD4D4}"/>
              </a:ext>
            </a:extLst>
          </p:cNvPr>
          <p:cNvSpPr>
            <a:spLocks noGrp="1"/>
          </p:cNvSpPr>
          <p:nvPr>
            <p:ph type="title"/>
          </p:nvPr>
        </p:nvSpPr>
        <p:spPr/>
        <p:txBody>
          <a:bodyPr/>
          <a:lstStyle/>
          <a:p>
            <a:r>
              <a:rPr lang="en-US" dirty="0">
                <a:cs typeface="Calibri Light"/>
              </a:rPr>
              <a:t>Key Difference</a:t>
            </a:r>
            <a:endParaRPr lang="en-US" dirty="0"/>
          </a:p>
        </p:txBody>
      </p:sp>
      <p:sp>
        <p:nvSpPr>
          <p:cNvPr id="3" name="Content Placeholder 2">
            <a:extLst>
              <a:ext uri="{FF2B5EF4-FFF2-40B4-BE49-F238E27FC236}">
                <a16:creationId xmlns:a16="http://schemas.microsoft.com/office/drawing/2014/main" id="{65DB92A1-8EAE-4001-A1F1-7C4D6E7D2DE2}"/>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includes all (or none) of the features in the model. Thus, the major advantage of ridge regression is coefficient shrinkage and reducing model complexity.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Along with shrinking coefficients, lasso performs feature selection as well. As we observed earlier, some of the coefficients become exactly zero, which is equivalent to the particular feature being excluded from the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70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005F-378A-418B-B2C6-E8D41CB59A27}"/>
              </a:ext>
            </a:extLst>
          </p:cNvPr>
          <p:cNvSpPr>
            <a:spLocks noGrp="1"/>
          </p:cNvSpPr>
          <p:nvPr>
            <p:ph type="title"/>
          </p:nvPr>
        </p:nvSpPr>
        <p:spPr/>
        <p:txBody>
          <a:bodyPr/>
          <a:lstStyle/>
          <a:p>
            <a:r>
              <a:rPr lang="en-US" dirty="0">
                <a:cs typeface="Calibri Light"/>
              </a:rPr>
              <a:t>Typical Use Cases</a:t>
            </a:r>
            <a:endParaRPr lang="en-US" dirty="0"/>
          </a:p>
        </p:txBody>
      </p:sp>
      <p:sp>
        <p:nvSpPr>
          <p:cNvPr id="3" name="Content Placeholder 2">
            <a:extLst>
              <a:ext uri="{FF2B5EF4-FFF2-40B4-BE49-F238E27FC236}">
                <a16:creationId xmlns:a16="http://schemas.microsoft.com/office/drawing/2014/main" id="{03BA9960-06A6-4EF9-86E1-283AB03F7B85}"/>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is majorly used to prevent overfitting. Since it includes all the features, it is not very useful in case of exorbitantly high number features, say in millions, as it will pose computational challenges.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Since it provides sparse solutions, it is generally the model of choice (or some variant of this concept) for modelling cases where the number features are in millions or more. In such a case, getting a sparse solution is of great computational advantage as the features with zero coefficients can simply be ignored.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908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0BA8-FE4D-4837-86C5-B09522EBCCE2}"/>
              </a:ext>
            </a:extLst>
          </p:cNvPr>
          <p:cNvSpPr>
            <a:spLocks noGrp="1"/>
          </p:cNvSpPr>
          <p:nvPr>
            <p:ph type="title"/>
          </p:nvPr>
        </p:nvSpPr>
        <p:spPr/>
        <p:txBody>
          <a:bodyPr>
            <a:normAutofit/>
          </a:bodyPr>
          <a:lstStyle/>
          <a:p>
            <a:r>
              <a:rPr lang="en-US" dirty="0">
                <a:cs typeface="Calibri Light"/>
              </a:rPr>
              <a:t>Presence of Highly Correlated Features</a:t>
            </a:r>
            <a:endParaRPr lang="en-US" dirty="0"/>
          </a:p>
        </p:txBody>
      </p:sp>
      <p:sp>
        <p:nvSpPr>
          <p:cNvPr id="3" name="Content Placeholder 2">
            <a:extLst>
              <a:ext uri="{FF2B5EF4-FFF2-40B4-BE49-F238E27FC236}">
                <a16:creationId xmlns:a16="http://schemas.microsoft.com/office/drawing/2014/main" id="{73A552F7-7403-466A-8F52-B247D8A51393}"/>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generally works well even in presence of highly correlated features as it will include all of them in the model but the coefficients will be distributed among them depending on the correlation.</a:t>
            </a: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It arbitrarily selects any one feature among the highly correlated ones and reduced the coefficients of the rest to zero. Also, the chosen variable changes randomly with change in model parameters. This generally doesn’t work that well as compared to ridge regression.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047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ElasticNet</a:t>
            </a:r>
            <a:r>
              <a:rPr lang="en-US" dirty="0"/>
              <a:t> </a:t>
            </a:r>
          </a:p>
        </p:txBody>
      </p:sp>
      <p:sp>
        <p:nvSpPr>
          <p:cNvPr id="4" name="Slide Number Placeholder 3"/>
          <p:cNvSpPr>
            <a:spLocks noGrp="1"/>
          </p:cNvSpPr>
          <p:nvPr>
            <p:ph type="sldNum" sz="quarter" idx="12"/>
          </p:nvPr>
        </p:nvSpPr>
        <p:spPr/>
        <p:txBody>
          <a:bodyPr/>
          <a:lstStyle/>
          <a:p>
            <a:fld id="{65DBD1E2-D45E-47D4-8DD8-1285FEA24AE0}" type="slidenum">
              <a:rPr lang="en-US" smtClean="0"/>
              <a:pPr/>
              <a:t>65</a:t>
            </a:fld>
            <a:endParaRPr lang="en-US" dirty="0"/>
          </a:p>
        </p:txBody>
      </p:sp>
      <p:pic>
        <p:nvPicPr>
          <p:cNvPr id="6" name="Picture 5"/>
          <p:cNvPicPr>
            <a:picLocks noChangeAspect="1"/>
          </p:cNvPicPr>
          <p:nvPr/>
        </p:nvPicPr>
        <p:blipFill>
          <a:blip r:embed="rId2"/>
          <a:stretch>
            <a:fillRect/>
          </a:stretch>
        </p:blipFill>
        <p:spPr>
          <a:xfrm>
            <a:off x="5047891" y="1686753"/>
            <a:ext cx="7026345" cy="4751448"/>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22700" y="2347643"/>
                <a:ext cx="637918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Calibri"/>
                        </a:rPr>
                        <m:t>𝐽</m:t>
                      </m:r>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𝜃</m:t>
                          </m:r>
                        </m:e>
                      </m:d>
                      <m:r>
                        <a:rPr lang="en-US" sz="2400" i="1">
                          <a:latin typeface="Cambria Math" panose="02040503050406030204" pitchFamily="18" charset="0"/>
                          <a:cs typeface="Calibri"/>
                        </a:rPr>
                        <m:t>=</m:t>
                      </m:r>
                      <m:r>
                        <a:rPr lang="en-US" sz="2400" i="1">
                          <a:latin typeface="Cambria Math" panose="02040503050406030204" pitchFamily="18" charset="0"/>
                          <a:cs typeface="Calibri"/>
                        </a:rPr>
                        <m:t>𝑀𝑆𝐸</m:t>
                      </m:r>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𝜃</m:t>
                          </m:r>
                        </m:e>
                      </m:d>
                      <m:r>
                        <a:rPr lang="en-US" sz="2400" i="1">
                          <a:latin typeface="Cambria Math" panose="02040503050406030204" pitchFamily="18" charset="0"/>
                          <a:cs typeface="Calibri"/>
                        </a:rPr>
                        <m:t>+</m:t>
                      </m:r>
                      <m:r>
                        <a:rPr lang="en-US" sz="2400" b="0" i="1" smtClean="0">
                          <a:latin typeface="Cambria Math" panose="02040503050406030204" pitchFamily="18" charset="0"/>
                          <a:cs typeface="Calibri"/>
                        </a:rPr>
                        <m:t>𝑟</m:t>
                      </m:r>
                      <m:r>
                        <a:rPr lang="en-US" sz="2400" b="0" i="1" smtClean="0">
                          <a:latin typeface="Cambria Math" panose="02040503050406030204" pitchFamily="18" charset="0"/>
                          <a:cs typeface="Calibri"/>
                        </a:rPr>
                        <m:t>𝜆</m:t>
                      </m:r>
                      <m:nary>
                        <m:naryPr>
                          <m:chr m:val="∑"/>
                          <m:ctrlPr>
                            <a:rPr lang="en-US" sz="2400" i="1">
                              <a:latin typeface="Cambria Math" panose="02040503050406030204" pitchFamily="18" charset="0"/>
                              <a:cs typeface="Calibri"/>
                            </a:rPr>
                          </m:ctrlPr>
                        </m:naryPr>
                        <m:sub>
                          <m:r>
                            <a:rPr lang="en-US" sz="2400" i="1">
                              <a:latin typeface="Cambria Math" panose="02040503050406030204" pitchFamily="18" charset="0"/>
                              <a:cs typeface="Calibri"/>
                            </a:rPr>
                            <m:t>𝑖</m:t>
                          </m:r>
                          <m:r>
                            <a:rPr lang="en-US" sz="2400" i="1">
                              <a:latin typeface="Cambria Math" panose="02040503050406030204" pitchFamily="18" charset="0"/>
                              <a:cs typeface="Calibri"/>
                            </a:rPr>
                            <m:t>=1</m:t>
                          </m:r>
                        </m:sub>
                        <m:sup>
                          <m:r>
                            <a:rPr lang="en-US" sz="2400" i="1">
                              <a:latin typeface="Cambria Math" panose="02040503050406030204" pitchFamily="18" charset="0"/>
                              <a:cs typeface="Calibri"/>
                            </a:rPr>
                            <m:t>𝑛</m:t>
                          </m:r>
                        </m:sup>
                        <m:e>
                          <m:d>
                            <m:dPr>
                              <m:begChr m:val="|"/>
                              <m:endChr m:val="|"/>
                              <m:ctrlPr>
                                <a:rPr lang="en-US" sz="2400" i="1">
                                  <a:latin typeface="Cambria Math" panose="02040503050406030204" pitchFamily="18" charset="0"/>
                                  <a:cs typeface="Calibri"/>
                                </a:rPr>
                              </m:ctrlPr>
                            </m:dPr>
                            <m:e>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𝜃</m:t>
                                  </m:r>
                                </m:e>
                                <m:sub>
                                  <m:r>
                                    <a:rPr lang="en-US" sz="2400" i="1">
                                      <a:latin typeface="Cambria Math" panose="02040503050406030204" pitchFamily="18" charset="0"/>
                                      <a:cs typeface="Calibri"/>
                                    </a:rPr>
                                    <m:t>𝑖</m:t>
                                  </m:r>
                                </m:sub>
                              </m:sSub>
                            </m:e>
                          </m:d>
                          <m:r>
                            <a:rPr lang="en-US" sz="2400" b="0" i="1" smtClean="0">
                              <a:latin typeface="Cambria Math" panose="02040503050406030204" pitchFamily="18" charset="0"/>
                              <a:cs typeface="Calibri"/>
                            </a:rPr>
                            <m:t>+</m:t>
                          </m:r>
                          <m:f>
                            <m:fPr>
                              <m:ctrlPr>
                                <a:rPr lang="en-US" sz="2400" b="0" i="1" smtClean="0">
                                  <a:latin typeface="Cambria Math" panose="02040503050406030204" pitchFamily="18" charset="0"/>
                                  <a:cs typeface="Calibri"/>
                                </a:rPr>
                              </m:ctrlPr>
                            </m:fPr>
                            <m:num>
                              <m:d>
                                <m:dPr>
                                  <m:ctrlPr>
                                    <a:rPr lang="en-US" sz="2400" b="0" i="1" smtClean="0">
                                      <a:latin typeface="Cambria Math" panose="02040503050406030204" pitchFamily="18" charset="0"/>
                                      <a:cs typeface="Calibri"/>
                                    </a:rPr>
                                  </m:ctrlPr>
                                </m:dPr>
                                <m:e>
                                  <m:r>
                                    <a:rPr lang="en-US" sz="2400" b="0" i="1" smtClean="0">
                                      <a:latin typeface="Cambria Math" panose="02040503050406030204" pitchFamily="18" charset="0"/>
                                      <a:cs typeface="Calibri"/>
                                    </a:rPr>
                                    <m:t>1−</m:t>
                                  </m:r>
                                  <m:r>
                                    <a:rPr lang="en-US" sz="2400" b="0" i="1" smtClean="0">
                                      <a:latin typeface="Cambria Math" panose="02040503050406030204" pitchFamily="18" charset="0"/>
                                      <a:cs typeface="Calibri"/>
                                    </a:rPr>
                                    <m:t>𝑟</m:t>
                                  </m:r>
                                </m:e>
                              </m:d>
                              <m:r>
                                <a:rPr lang="en-US" sz="2400" b="0" i="1" smtClean="0">
                                  <a:latin typeface="Cambria Math" panose="02040503050406030204" pitchFamily="18" charset="0"/>
                                  <a:cs typeface="Calibri"/>
                                </a:rPr>
                                <m:t>𝜆</m:t>
                              </m:r>
                            </m:num>
                            <m:den>
                              <m:r>
                                <a:rPr lang="en-US" sz="2400" b="0" i="1" smtClean="0">
                                  <a:latin typeface="Cambria Math" panose="02040503050406030204" pitchFamily="18" charset="0"/>
                                  <a:cs typeface="Calibri"/>
                                </a:rPr>
                                <m:t>2</m:t>
                              </m:r>
                            </m:den>
                          </m:f>
                          <m:nary>
                            <m:naryPr>
                              <m:chr m:val="∑"/>
                              <m:ctrlPr>
                                <a:rPr lang="en-US" sz="2400" b="0" i="1" smtClean="0">
                                  <a:latin typeface="Cambria Math" panose="02040503050406030204" pitchFamily="18" charset="0"/>
                                  <a:cs typeface="Calibri"/>
                                </a:rPr>
                              </m:ctrlPr>
                            </m:naryPr>
                            <m:sub>
                              <m:r>
                                <m:rPr>
                                  <m:brk m:alnAt="23"/>
                                </m:rP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=1</m:t>
                              </m:r>
                            </m:sub>
                            <m:sup>
                              <m:r>
                                <a:rPr lang="en-US" sz="2400" b="0" i="1" smtClean="0">
                                  <a:latin typeface="Cambria Math" panose="02040503050406030204" pitchFamily="18" charset="0"/>
                                  <a:cs typeface="Calibri"/>
                                </a:rPr>
                                <m:t>𝑛</m:t>
                              </m:r>
                            </m:sup>
                            <m:e>
                              <m:sSup>
                                <m:sSupPr>
                                  <m:ctrlPr>
                                    <a:rPr lang="en-US" sz="2400" b="0" i="1" smtClean="0">
                                      <a:latin typeface="Cambria Math" panose="02040503050406030204" pitchFamily="18" charset="0"/>
                                      <a:cs typeface="Calibri"/>
                                    </a:rPr>
                                  </m:ctrlPr>
                                </m:sSupPr>
                                <m:e>
                                  <m:r>
                                    <a:rPr lang="en-US" sz="2400" b="0" i="1" smtClean="0">
                                      <a:latin typeface="Cambria Math" panose="02040503050406030204" pitchFamily="18" charset="0"/>
                                      <a:cs typeface="Calibri"/>
                                    </a:rPr>
                                    <m:t>𝜃</m:t>
                                  </m:r>
                                </m:e>
                                <m:sup>
                                  <m:r>
                                    <a:rPr lang="en-US" sz="2400" b="0" i="1" smtClean="0">
                                      <a:latin typeface="Cambria Math" panose="02040503050406030204" pitchFamily="18" charset="0"/>
                                      <a:cs typeface="Calibri"/>
                                    </a:rPr>
                                    <m:t>2</m:t>
                                  </m:r>
                                </m:sup>
                              </m:sSup>
                            </m:e>
                          </m:nary>
                        </m:e>
                      </m:nary>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422700" y="2347643"/>
                <a:ext cx="6379182" cy="1100558"/>
              </a:xfrm>
              <a:prstGeom prst="rect">
                <a:avLst/>
              </a:prstGeom>
              <a:blipFill>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can add both L1 and L2 terms to the cost function as well :</a:t>
            </a: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117764" y="5337657"/>
            <a:ext cx="7586041" cy="1423860"/>
          </a:xfrm>
          <a:prstGeom prst="rect">
            <a:avLst/>
          </a:prstGeom>
        </p:spPr>
      </p:pic>
      <p:cxnSp>
        <p:nvCxnSpPr>
          <p:cNvPr id="9" name="Straight Arrow Connector 8"/>
          <p:cNvCxnSpPr/>
          <p:nvPr/>
        </p:nvCxnSpPr>
        <p:spPr>
          <a:xfrm flipH="1" flipV="1">
            <a:off x="3273287" y="3087757"/>
            <a:ext cx="185530" cy="26835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087757" y="3021496"/>
            <a:ext cx="1960134" cy="2749826"/>
          </a:xfrm>
          <a:prstGeom prst="straightConnector1">
            <a:avLst/>
          </a:prstGeom>
          <a:ln w="476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387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868" y="755584"/>
            <a:ext cx="10515600" cy="2852737"/>
          </a:xfrm>
        </p:spPr>
        <p:txBody>
          <a:bodyPr/>
          <a:lstStyle/>
          <a:p>
            <a:r>
              <a:rPr lang="en-US" dirty="0"/>
              <a:t>Linear Models - Classification</a:t>
            </a:r>
          </a:p>
        </p:txBody>
      </p:sp>
      <p:sp>
        <p:nvSpPr>
          <p:cNvPr id="4" name="Slide Number Placeholder 3"/>
          <p:cNvSpPr>
            <a:spLocks noGrp="1"/>
          </p:cNvSpPr>
          <p:nvPr>
            <p:ph type="sldNum" sz="quarter" idx="12"/>
          </p:nvPr>
        </p:nvSpPr>
        <p:spPr/>
        <p:txBody>
          <a:bodyPr/>
          <a:lstStyle/>
          <a:p>
            <a:fld id="{65DBD1E2-D45E-47D4-8DD8-1285FEA24AE0}" type="slidenum">
              <a:rPr lang="en-US" smtClean="0"/>
              <a:t>66</a:t>
            </a:fld>
            <a:endParaRPr lang="en-US"/>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240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2226-8485-4A63-A5E5-C9CB9E53E0B8}"/>
              </a:ext>
            </a:extLst>
          </p:cNvPr>
          <p:cNvSpPr>
            <a:spLocks noGrp="1"/>
          </p:cNvSpPr>
          <p:nvPr>
            <p:ph type="title"/>
          </p:nvPr>
        </p:nvSpPr>
        <p:spPr/>
        <p:txBody>
          <a:bodyPr/>
          <a:lstStyle/>
          <a:p>
            <a:r>
              <a:rPr lang="en-US">
                <a:cs typeface="Calibri Light"/>
              </a:rPr>
              <a:t>Linear Models for Classification</a:t>
            </a:r>
            <a:endParaRPr lang="en-US"/>
          </a:p>
        </p:txBody>
      </p:sp>
      <p:sp>
        <p:nvSpPr>
          <p:cNvPr id="3" name="Content Placeholder 2">
            <a:extLst>
              <a:ext uri="{FF2B5EF4-FFF2-40B4-BE49-F238E27FC236}">
                <a16:creationId xmlns:a16="http://schemas.microsoft.com/office/drawing/2014/main" id="{2D24187F-630C-4C8C-B27C-76286228D636}"/>
              </a:ext>
            </a:extLst>
          </p:cNvPr>
          <p:cNvSpPr>
            <a:spLocks noGrp="1"/>
          </p:cNvSpPr>
          <p:nvPr>
            <p:ph idx="1"/>
          </p:nvPr>
        </p:nvSpPr>
        <p:spPr/>
        <p:txBody>
          <a:bodyPr vert="horz" lIns="91440" tIns="45720" rIns="91440" bIns="45720" rtlCol="0" anchor="t">
            <a:normAutofit/>
          </a:bodyPr>
          <a:lstStyle/>
          <a:p>
            <a:pPr marL="457200" indent="0">
              <a:buNone/>
            </a:pPr>
            <a:endParaRPr lang="en-US">
              <a:cs typeface="Calibri"/>
            </a:endParaRPr>
          </a:p>
          <a:p>
            <a:endParaRPr lang="en-US">
              <a:cs typeface="Calibri"/>
            </a:endParaRPr>
          </a:p>
        </p:txBody>
      </p:sp>
      <p:pic>
        <p:nvPicPr>
          <p:cNvPr id="4" name="Picture 4" descr="A picture containing object&#10;&#10;Description generated with high confidence">
            <a:extLst>
              <a:ext uri="{FF2B5EF4-FFF2-40B4-BE49-F238E27FC236}">
                <a16:creationId xmlns:a16="http://schemas.microsoft.com/office/drawing/2014/main" id="{76EC266B-2E74-47A0-87E3-1EF6C9A1332C}"/>
              </a:ext>
            </a:extLst>
          </p:cNvPr>
          <p:cNvPicPr>
            <a:picLocks noChangeAspect="1"/>
          </p:cNvPicPr>
          <p:nvPr/>
        </p:nvPicPr>
        <p:blipFill>
          <a:blip r:embed="rId3"/>
          <a:stretch>
            <a:fillRect/>
          </a:stretch>
        </p:blipFill>
        <p:spPr>
          <a:xfrm>
            <a:off x="3115732" y="1832231"/>
            <a:ext cx="5949950" cy="822872"/>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DDE4D40E-526B-4857-B6ED-3339B9785F0E}"/>
              </a:ext>
            </a:extLst>
          </p:cNvPr>
          <p:cNvPicPr>
            <a:picLocks noChangeAspect="1"/>
          </p:cNvPicPr>
          <p:nvPr/>
        </p:nvPicPr>
        <p:blipFill rotWithShape="1">
          <a:blip r:embed="rId4"/>
          <a:srcRect t="10400" r="51889" b="400"/>
          <a:stretch/>
        </p:blipFill>
        <p:spPr>
          <a:xfrm>
            <a:off x="3179231" y="2601358"/>
            <a:ext cx="5832437" cy="3920801"/>
          </a:xfrm>
          <a:prstGeom prst="rect">
            <a:avLst/>
          </a:prstGeom>
        </p:spPr>
      </p:pic>
    </p:spTree>
    <p:extLst>
      <p:ext uri="{BB962C8B-B14F-4D97-AF65-F5344CB8AC3E}">
        <p14:creationId xmlns:p14="http://schemas.microsoft.com/office/powerpoint/2010/main" val="3507499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DD9CD-62BC-455C-BD81-13970F59689E}"/>
              </a:ext>
            </a:extLst>
          </p:cNvPr>
          <p:cNvSpPr>
            <a:spLocks noGrp="1"/>
          </p:cNvSpPr>
          <p:nvPr>
            <p:ph type="title"/>
          </p:nvPr>
        </p:nvSpPr>
        <p:spPr/>
        <p:txBody>
          <a:bodyPr/>
          <a:lstStyle/>
          <a:p>
            <a:r>
              <a:rPr lang="en-US">
                <a:cs typeface="Calibri Light"/>
              </a:rPr>
              <a:t>Linear Models for Classifications </a:t>
            </a:r>
            <a:endParaRPr lang="en-US"/>
          </a:p>
        </p:txBody>
      </p:sp>
      <p:sp>
        <p:nvSpPr>
          <p:cNvPr id="3" name="Content Placeholder 2">
            <a:extLst>
              <a:ext uri="{FF2B5EF4-FFF2-40B4-BE49-F238E27FC236}">
                <a16:creationId xmlns:a16="http://schemas.microsoft.com/office/drawing/2014/main" id="{4A3C58C5-EA99-4F6A-BE00-C27F7A3CCAE7}"/>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The way in which they measure how well a particular combination of coefficients and intercept fits the training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and what kind of regularization they use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857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868" y="755584"/>
            <a:ext cx="10515600" cy="2852737"/>
          </a:xfrm>
        </p:spPr>
        <p:txBody>
          <a:bodyPr/>
          <a:lstStyle/>
          <a:p>
            <a:r>
              <a:rPr lang="en-US" dirty="0"/>
              <a:t>Linear Models - Classification</a:t>
            </a:r>
          </a:p>
        </p:txBody>
      </p:sp>
      <p:sp>
        <p:nvSpPr>
          <p:cNvPr id="4" name="Slide Number Placeholder 3"/>
          <p:cNvSpPr>
            <a:spLocks noGrp="1"/>
          </p:cNvSpPr>
          <p:nvPr>
            <p:ph type="sldNum" sz="quarter" idx="12"/>
          </p:nvPr>
        </p:nvSpPr>
        <p:spPr/>
        <p:txBody>
          <a:bodyPr/>
          <a:lstStyle/>
          <a:p>
            <a:fld id="{65DBD1E2-D45E-47D4-8DD8-1285FEA24AE0}" type="slidenum">
              <a:rPr lang="en-US" smtClean="0"/>
              <a:t>69</a:t>
            </a:fld>
            <a:endParaRPr lang="en-US"/>
          </a:p>
        </p:txBody>
      </p:sp>
      <p:sp>
        <p:nvSpPr>
          <p:cNvPr id="5" name="Text Placeholder 4"/>
          <p:cNvSpPr>
            <a:spLocks noGrp="1"/>
          </p:cNvSpPr>
          <p:nvPr>
            <p:ph type="body" idx="1"/>
          </p:nvPr>
        </p:nvSpPr>
        <p:spPr>
          <a:xfrm>
            <a:off x="1090268" y="3747952"/>
            <a:ext cx="10515600" cy="1500187"/>
          </a:xfrm>
        </p:spPr>
        <p:txBody>
          <a:bodyPr>
            <a:normAutofit/>
          </a:bodyPr>
          <a:lstStyle/>
          <a:p>
            <a:r>
              <a:rPr lang="en-US" sz="4800" dirty="0"/>
              <a:t>Logistic Regression</a:t>
            </a:r>
          </a:p>
        </p:txBody>
      </p:sp>
    </p:spTree>
    <p:extLst>
      <p:ext uri="{BB962C8B-B14F-4D97-AF65-F5344CB8AC3E}">
        <p14:creationId xmlns:p14="http://schemas.microsoft.com/office/powerpoint/2010/main" val="53694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545-49C6-49DE-A422-95F91FDBE6B7}"/>
              </a:ext>
            </a:extLst>
          </p:cNvPr>
          <p:cNvSpPr>
            <a:spLocks noGrp="1"/>
          </p:cNvSpPr>
          <p:nvPr>
            <p:ph type="title"/>
          </p:nvPr>
        </p:nvSpPr>
        <p:spPr/>
        <p:txBody>
          <a:bodyPr/>
          <a:lstStyle/>
          <a:p>
            <a:r>
              <a:rPr lang="en-US" dirty="0"/>
              <a:t>Linear Model?</a:t>
            </a:r>
          </a:p>
        </p:txBody>
      </p:sp>
      <p:sp>
        <p:nvSpPr>
          <p:cNvPr id="4" name="Slide Number Placeholder 3">
            <a:extLst>
              <a:ext uri="{FF2B5EF4-FFF2-40B4-BE49-F238E27FC236}">
                <a16:creationId xmlns:a16="http://schemas.microsoft.com/office/drawing/2014/main" id="{EA82DD25-0EAF-40FB-B6F2-05682320EB89}"/>
              </a:ext>
            </a:extLst>
          </p:cNvPr>
          <p:cNvSpPr>
            <a:spLocks noGrp="1"/>
          </p:cNvSpPr>
          <p:nvPr>
            <p:ph type="sldNum" sz="quarter" idx="12"/>
          </p:nvPr>
        </p:nvSpPr>
        <p:spPr/>
        <p:txBody>
          <a:bodyPr/>
          <a:lstStyle/>
          <a:p>
            <a:fld id="{65DBD1E2-D45E-47D4-8DD8-1285FEA24AE0}" type="slidenum">
              <a:rPr lang="en-US" smtClean="0"/>
              <a:pPr/>
              <a:t>7</a:t>
            </a:fld>
            <a:endParaRPr lang="en-US" dirty="0"/>
          </a:p>
        </p:txBody>
      </p:sp>
      <p:sp>
        <p:nvSpPr>
          <p:cNvPr id="8" name="Rectangle: Rounded Corners 7">
            <a:extLst>
              <a:ext uri="{FF2B5EF4-FFF2-40B4-BE49-F238E27FC236}">
                <a16:creationId xmlns:a16="http://schemas.microsoft.com/office/drawing/2014/main" id="{1819E30F-B6EE-4B8E-87F9-825D0495CEFA}"/>
              </a:ext>
            </a:extLst>
          </p:cNvPr>
          <p:cNvSpPr/>
          <p:nvPr/>
        </p:nvSpPr>
        <p:spPr>
          <a:xfrm>
            <a:off x="657369" y="1954910"/>
            <a:ext cx="313646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Strong relationship</a:t>
            </a:r>
          </a:p>
        </p:txBody>
      </p:sp>
      <p:sp>
        <p:nvSpPr>
          <p:cNvPr id="11" name="Rectangle: Rounded Corners 10">
            <a:extLst>
              <a:ext uri="{FF2B5EF4-FFF2-40B4-BE49-F238E27FC236}">
                <a16:creationId xmlns:a16="http://schemas.microsoft.com/office/drawing/2014/main" id="{8F589BDE-2B08-4651-98E8-9240CC977C28}"/>
              </a:ext>
            </a:extLst>
          </p:cNvPr>
          <p:cNvSpPr/>
          <p:nvPr/>
        </p:nvSpPr>
        <p:spPr>
          <a:xfrm>
            <a:off x="3205016" y="5641529"/>
            <a:ext cx="3842328" cy="713664"/>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AEADA"/>
                </a:solidFill>
                <a:latin typeface="Museo Sans 500" panose="02000000000000000000" pitchFamily="50" charset="0"/>
              </a:rPr>
              <a:t>How to evaluation?</a:t>
            </a:r>
          </a:p>
        </p:txBody>
      </p:sp>
      <p:pic>
        <p:nvPicPr>
          <p:cNvPr id="12" name="Picture 11">
            <a:extLst>
              <a:ext uri="{FF2B5EF4-FFF2-40B4-BE49-F238E27FC236}">
                <a16:creationId xmlns:a16="http://schemas.microsoft.com/office/drawing/2014/main" id="{5B468830-10E8-4ACB-9A92-347C3D2512CA}"/>
              </a:ext>
            </a:extLst>
          </p:cNvPr>
          <p:cNvPicPr>
            <a:picLocks noChangeAspect="1"/>
          </p:cNvPicPr>
          <p:nvPr/>
        </p:nvPicPr>
        <p:blipFill>
          <a:blip r:embed="rId2"/>
          <a:stretch>
            <a:fillRect/>
          </a:stretch>
        </p:blipFill>
        <p:spPr>
          <a:xfrm>
            <a:off x="4144095" y="1546001"/>
            <a:ext cx="2903249" cy="1882250"/>
          </a:xfrm>
          <a:prstGeom prst="rect">
            <a:avLst/>
          </a:prstGeom>
        </p:spPr>
      </p:pic>
      <p:pic>
        <p:nvPicPr>
          <p:cNvPr id="3" name="Picture 2">
            <a:extLst>
              <a:ext uri="{FF2B5EF4-FFF2-40B4-BE49-F238E27FC236}">
                <a16:creationId xmlns:a16="http://schemas.microsoft.com/office/drawing/2014/main" id="{EAA5D6D9-1C70-4788-AD1D-B162C2EFD90F}"/>
              </a:ext>
            </a:extLst>
          </p:cNvPr>
          <p:cNvPicPr>
            <a:picLocks noChangeAspect="1"/>
          </p:cNvPicPr>
          <p:nvPr/>
        </p:nvPicPr>
        <p:blipFill>
          <a:blip r:embed="rId3"/>
          <a:stretch>
            <a:fillRect/>
          </a:stretch>
        </p:blipFill>
        <p:spPr>
          <a:xfrm>
            <a:off x="7630822" y="1546000"/>
            <a:ext cx="2992851" cy="1882251"/>
          </a:xfrm>
          <a:prstGeom prst="rect">
            <a:avLst/>
          </a:prstGeom>
        </p:spPr>
      </p:pic>
      <p:sp>
        <p:nvSpPr>
          <p:cNvPr id="13" name="Rectangle: Rounded Corners 12">
            <a:extLst>
              <a:ext uri="{FF2B5EF4-FFF2-40B4-BE49-F238E27FC236}">
                <a16:creationId xmlns:a16="http://schemas.microsoft.com/office/drawing/2014/main" id="{4B543F3C-7B6B-41CA-89E7-D0B446B59E7C}"/>
              </a:ext>
            </a:extLst>
          </p:cNvPr>
          <p:cNvSpPr/>
          <p:nvPr/>
        </p:nvSpPr>
        <p:spPr>
          <a:xfrm>
            <a:off x="657368" y="3843747"/>
            <a:ext cx="313646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Weak relationship</a:t>
            </a:r>
          </a:p>
        </p:txBody>
      </p:sp>
      <p:pic>
        <p:nvPicPr>
          <p:cNvPr id="14" name="Picture 13">
            <a:extLst>
              <a:ext uri="{FF2B5EF4-FFF2-40B4-BE49-F238E27FC236}">
                <a16:creationId xmlns:a16="http://schemas.microsoft.com/office/drawing/2014/main" id="{78B25FC9-FCAA-4458-8950-637C6DEB69AF}"/>
              </a:ext>
            </a:extLst>
          </p:cNvPr>
          <p:cNvPicPr>
            <a:picLocks noChangeAspect="1"/>
          </p:cNvPicPr>
          <p:nvPr/>
        </p:nvPicPr>
        <p:blipFill>
          <a:blip r:embed="rId4"/>
          <a:stretch>
            <a:fillRect/>
          </a:stretch>
        </p:blipFill>
        <p:spPr>
          <a:xfrm>
            <a:off x="4148137" y="3547583"/>
            <a:ext cx="2899207" cy="1882250"/>
          </a:xfrm>
          <a:prstGeom prst="rect">
            <a:avLst/>
          </a:prstGeom>
        </p:spPr>
      </p:pic>
      <p:pic>
        <p:nvPicPr>
          <p:cNvPr id="15" name="Picture 14">
            <a:extLst>
              <a:ext uri="{FF2B5EF4-FFF2-40B4-BE49-F238E27FC236}">
                <a16:creationId xmlns:a16="http://schemas.microsoft.com/office/drawing/2014/main" id="{6594B7A0-C0E2-49F1-B688-F86924B6E372}"/>
              </a:ext>
            </a:extLst>
          </p:cNvPr>
          <p:cNvPicPr>
            <a:picLocks noChangeAspect="1"/>
          </p:cNvPicPr>
          <p:nvPr/>
        </p:nvPicPr>
        <p:blipFill>
          <a:blip r:embed="rId5"/>
          <a:stretch>
            <a:fillRect/>
          </a:stretch>
        </p:blipFill>
        <p:spPr>
          <a:xfrm>
            <a:off x="7630822" y="3547583"/>
            <a:ext cx="2992851" cy="1815568"/>
          </a:xfrm>
          <a:prstGeom prst="rect">
            <a:avLst/>
          </a:prstGeom>
        </p:spPr>
      </p:pic>
    </p:spTree>
    <p:extLst>
      <p:ext uri="{BB962C8B-B14F-4D97-AF65-F5344CB8AC3E}">
        <p14:creationId xmlns:p14="http://schemas.microsoft.com/office/powerpoint/2010/main" val="19858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CF70-E813-447F-963C-878DF6721AF6}"/>
              </a:ext>
            </a:extLst>
          </p:cNvPr>
          <p:cNvSpPr>
            <a:spLocks noGrp="1"/>
          </p:cNvSpPr>
          <p:nvPr>
            <p:ph type="title"/>
          </p:nvPr>
        </p:nvSpPr>
        <p:spPr/>
        <p:txBody>
          <a:bodyPr/>
          <a:lstStyle/>
          <a:p>
            <a:r>
              <a:rPr lang="en-US" dirty="0"/>
              <a:t>General View</a:t>
            </a:r>
          </a:p>
        </p:txBody>
      </p:sp>
      <p:sp>
        <p:nvSpPr>
          <p:cNvPr id="3" name="Content Placeholder 2">
            <a:extLst>
              <a:ext uri="{FF2B5EF4-FFF2-40B4-BE49-F238E27FC236}">
                <a16:creationId xmlns:a16="http://schemas.microsoft.com/office/drawing/2014/main" id="{2F613757-E1EF-48B7-9A3B-300DF1119C40}"/>
              </a:ext>
            </a:extLst>
          </p:cNvPr>
          <p:cNvSpPr>
            <a:spLocks noGrp="1"/>
          </p:cNvSpPr>
          <p:nvPr>
            <p:ph idx="1"/>
          </p:nvPr>
        </p:nvSpPr>
        <p:spPr>
          <a:xfrm>
            <a:off x="804566" y="1546000"/>
            <a:ext cx="10910355" cy="4443983"/>
          </a:xfrm>
        </p:spPr>
        <p:txBody>
          <a:bodyPr/>
          <a:lstStyle/>
          <a:p>
            <a:pPr>
              <a:spcBef>
                <a:spcPts val="1200"/>
              </a:spcBef>
            </a:pPr>
            <a:r>
              <a:rPr lang="en-US" dirty="0">
                <a:latin typeface="Times New Roman" panose="02020603050405020304" pitchFamily="18" charset="0"/>
                <a:cs typeface="Times New Roman" panose="02020603050405020304" pitchFamily="18" charset="0"/>
              </a:rPr>
              <a:t>Logistic regression is a </a:t>
            </a:r>
            <a:r>
              <a:rPr lang="en-US" dirty="0">
                <a:solidFill>
                  <a:srgbClr val="EF3E42"/>
                </a:solidFill>
                <a:latin typeface="Times New Roman" panose="02020603050405020304" pitchFamily="18" charset="0"/>
                <a:cs typeface="Times New Roman" panose="02020603050405020304" pitchFamily="18" charset="0"/>
              </a:rPr>
              <a:t>classification</a:t>
            </a:r>
            <a:r>
              <a:rPr lang="en-US" dirty="0">
                <a:latin typeface="Times New Roman" panose="02020603050405020304" pitchFamily="18" charset="0"/>
                <a:cs typeface="Times New Roman" panose="02020603050405020304" pitchFamily="18" charset="0"/>
              </a:rPr>
              <a:t> algorithm</a:t>
            </a:r>
          </a:p>
          <a:p>
            <a:pPr>
              <a:spcBef>
                <a:spcPts val="1200"/>
              </a:spcBef>
            </a:pPr>
            <a:endParaRPr lang="en-US" dirty="0">
              <a:latin typeface="Times New Roman" panose="02020603050405020304" pitchFamily="18" charset="0"/>
              <a:cs typeface="Times New Roman" panose="02020603050405020304" pitchFamily="18" charset="0"/>
            </a:endParaRPr>
          </a:p>
          <a:p>
            <a:pPr>
              <a:spcBef>
                <a:spcPts val="1200"/>
              </a:spcBef>
            </a:pPr>
            <a:r>
              <a:rPr lang="en-US" dirty="0">
                <a:latin typeface="Times New Roman" panose="02020603050405020304" pitchFamily="18" charset="0"/>
                <a:cs typeface="Times New Roman" panose="02020603050405020304" pitchFamily="18" charset="0"/>
              </a:rPr>
              <a:t>It predicts the probability of occurrence of an event by fitting data to a </a:t>
            </a:r>
            <a:r>
              <a:rPr lang="en-US" i="1" dirty="0">
                <a:latin typeface="Times New Roman" panose="02020603050405020304" pitchFamily="18" charset="0"/>
                <a:cs typeface="Times New Roman" panose="02020603050405020304" pitchFamily="18" charset="0"/>
              </a:rPr>
              <a:t>logit</a:t>
            </a:r>
            <a:r>
              <a:rPr lang="en-US" dirty="0">
                <a:latin typeface="Times New Roman" panose="02020603050405020304" pitchFamily="18" charset="0"/>
                <a:cs typeface="Times New Roman" panose="02020603050405020304" pitchFamily="18" charset="0"/>
              </a:rPr>
              <a:t> function</a:t>
            </a:r>
          </a:p>
          <a:p>
            <a:pPr>
              <a:spcBef>
                <a:spcPts val="1200"/>
              </a:spcBef>
            </a:pPr>
            <a:endParaRPr lang="en-US" dirty="0">
              <a:latin typeface="Times New Roman" panose="02020603050405020304" pitchFamily="18" charset="0"/>
              <a:cs typeface="Times New Roman" panose="02020603050405020304" pitchFamily="18" charset="0"/>
            </a:endParaRPr>
          </a:p>
          <a:p>
            <a:pPr>
              <a:spcBef>
                <a:spcPts val="1200"/>
              </a:spcBef>
            </a:pPr>
            <a:r>
              <a:rPr lang="en-US" dirty="0">
                <a:latin typeface="Times New Roman" panose="02020603050405020304" pitchFamily="18" charset="0"/>
                <a:cs typeface="Times New Roman" panose="02020603050405020304" pitchFamily="18" charset="0"/>
              </a:rPr>
              <a:t>Outcome: categorial variables</a:t>
            </a:r>
          </a:p>
        </p:txBody>
      </p:sp>
      <p:sp>
        <p:nvSpPr>
          <p:cNvPr id="4" name="Slide Number Placeholder 3">
            <a:extLst>
              <a:ext uri="{FF2B5EF4-FFF2-40B4-BE49-F238E27FC236}">
                <a16:creationId xmlns:a16="http://schemas.microsoft.com/office/drawing/2014/main" id="{D7083742-3412-411E-B811-D988827FA75D}"/>
              </a:ext>
            </a:extLst>
          </p:cNvPr>
          <p:cNvSpPr>
            <a:spLocks noGrp="1"/>
          </p:cNvSpPr>
          <p:nvPr>
            <p:ph type="sldNum" sz="quarter" idx="12"/>
          </p:nvPr>
        </p:nvSpPr>
        <p:spPr/>
        <p:txBody>
          <a:bodyPr/>
          <a:lstStyle/>
          <a:p>
            <a:fld id="{65DBD1E2-D45E-47D4-8DD8-1285FEA24AE0}" type="slidenum">
              <a:rPr lang="en-US" smtClean="0"/>
              <a:pPr/>
              <a:t>70</a:t>
            </a:fld>
            <a:endParaRPr lang="en-US" dirty="0"/>
          </a:p>
        </p:txBody>
      </p:sp>
    </p:spTree>
    <p:extLst>
      <p:ext uri="{BB962C8B-B14F-4D97-AF65-F5344CB8AC3E}">
        <p14:creationId xmlns:p14="http://schemas.microsoft.com/office/powerpoint/2010/main" val="3719329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4120-8E0C-4B06-A86A-158E06F6B5C4}"/>
              </a:ext>
            </a:extLst>
          </p:cNvPr>
          <p:cNvSpPr>
            <a:spLocks noGrp="1"/>
          </p:cNvSpPr>
          <p:nvPr>
            <p:ph type="title"/>
          </p:nvPr>
        </p:nvSpPr>
        <p:spPr/>
        <p:txBody>
          <a:bodyPr/>
          <a:lstStyle/>
          <a:p>
            <a:r>
              <a:rPr lang="en-US" dirty="0"/>
              <a:t>Math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7550F-6853-414E-99AE-B497C616F6EA}"/>
                  </a:ext>
                </a:extLst>
              </p:cNvPr>
              <p:cNvSpPr>
                <a:spLocks noGrp="1"/>
              </p:cNvSpPr>
              <p:nvPr>
                <p:ph idx="1"/>
              </p:nvPr>
            </p:nvSpPr>
            <p:spPr>
              <a:xfrm>
                <a:off x="1061639" y="1484032"/>
                <a:ext cx="7786255" cy="4642077"/>
              </a:xfrm>
            </p:spPr>
            <p:txBody>
              <a:bodyPr>
                <a:normAutofit lnSpcReduction="10000"/>
              </a:bodyPr>
              <a:lstStyle/>
              <a:p>
                <a:pPr>
                  <a:spcBef>
                    <a:spcPts val="1200"/>
                  </a:spcBef>
                  <a:spcAft>
                    <a:spcPts val="1800"/>
                  </a:spcAft>
                </a:pPr>
                <a14:m>
                  <m:oMath xmlns:m="http://schemas.openxmlformats.org/officeDocument/2006/math">
                    <m:r>
                      <a:rPr lang="en-US" b="0" i="1" smtClean="0">
                        <a:latin typeface="Cambria Math" panose="02040503050406030204" pitchFamily="18" charset="0"/>
                      </a:rPr>
                      <m:t>𝑝</m:t>
                    </m:r>
                  </m:oMath>
                </a14:m>
                <a:r>
                  <a:rPr lang="en-US" dirty="0">
                    <a:latin typeface="Times New Roman" panose="02020603050405020304" pitchFamily="18" charset="0"/>
                    <a:cs typeface="Times New Roman" panose="02020603050405020304" pitchFamily="18" charset="0"/>
                  </a:rPr>
                  <a:t>: probability of belong to class “1”</a:t>
                </a:r>
              </a:p>
              <a:p>
                <a:pPr>
                  <a:spcBef>
                    <a:spcPts val="1200"/>
                  </a:spcBef>
                  <a:spcAft>
                    <a:spcPts val="1800"/>
                  </a:spcAft>
                </a:pPr>
                <a:r>
                  <a:rPr lang="en-US" dirty="0">
                    <a:latin typeface="Times New Roman" panose="02020603050405020304" pitchFamily="18" charset="0"/>
                    <a:cs typeface="Times New Roman" panose="02020603050405020304" pitchFamily="18" charset="0"/>
                  </a:rPr>
                  <a:t>Need to relate </a:t>
                </a:r>
                <a14:m>
                  <m:oMath xmlns:m="http://schemas.openxmlformats.org/officeDocument/2006/math">
                    <m:r>
                      <a:rPr lang="en-US" b="0" i="1" smtClean="0">
                        <a:latin typeface="Cambria Math" panose="02040503050406030204" pitchFamily="18" charset="0"/>
                      </a:rPr>
                      <m:t>𝑝</m:t>
                    </m:r>
                  </m:oMath>
                </a14:m>
                <a:r>
                  <a:rPr lang="en-US" dirty="0">
                    <a:latin typeface="Times New Roman" panose="02020603050405020304" pitchFamily="18" charset="0"/>
                    <a:cs typeface="Times New Roman" panose="02020603050405020304" pitchFamily="18" charset="0"/>
                  </a:rPr>
                  <a:t> to predictors with a function that guarantees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𝑝</m:t>
                    </m:r>
                    <m:r>
                      <a:rPr lang="en-US" b="0" i="1" smtClean="0">
                        <a:latin typeface="Cambria Math" panose="02040503050406030204" pitchFamily="18" charset="0"/>
                      </a:rPr>
                      <m:t>≤1</m:t>
                    </m:r>
                  </m:oMath>
                </a14:m>
                <a:endParaRPr lang="en-US" dirty="0">
                  <a:latin typeface="Times New Roman" panose="02020603050405020304" pitchFamily="18" charset="0"/>
                  <a:cs typeface="Times New Roman" panose="02020603050405020304" pitchFamily="18" charset="0"/>
                </a:endParaRPr>
              </a:p>
              <a:p>
                <a:pPr>
                  <a:spcBef>
                    <a:spcPts val="1200"/>
                  </a:spcBef>
                  <a:spcAft>
                    <a:spcPts val="1800"/>
                  </a:spcAft>
                </a:pPr>
                <a:r>
                  <a:rPr lang="en-US" dirty="0">
                    <a:latin typeface="Times New Roman" panose="02020603050405020304" pitchFamily="18" charset="0"/>
                    <a:cs typeface="Times New Roman" panose="02020603050405020304" pitchFamily="18" charset="0"/>
                  </a:rPr>
                  <a:t>Standard linear function does not</a:t>
                </a:r>
              </a:p>
              <a:p>
                <a:pPr>
                  <a:spcBef>
                    <a:spcPts val="1200"/>
                  </a:spcBef>
                  <a:spcAft>
                    <a:spcPts val="1800"/>
                  </a:spcAft>
                </a:pPr>
                <a:r>
                  <a:rPr lang="en-US" dirty="0">
                    <a:latin typeface="Times New Roman" panose="02020603050405020304" pitchFamily="18" charset="0"/>
                    <a:cs typeface="Times New Roman" panose="02020603050405020304" pitchFamily="18" charset="0"/>
                  </a:rPr>
                  <a:t>Fix: logistic response function (logit)</a:t>
                </a:r>
              </a:p>
              <a:p>
                <a:pPr marL="0" indent="0">
                  <a:spcBef>
                    <a:spcPts val="0"/>
                  </a:spcBef>
                  <a:spcAft>
                    <a:spcPts val="1800"/>
                  </a:spcAft>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𝜃</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𝜃</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𝑛</m:t>
                        </m:r>
                      </m:sub>
                    </m:sSub>
                  </m:oMath>
                </a14:m>
                <a:endParaRPr lang="en-US" sz="2400" dirty="0">
                  <a:latin typeface="Times New Roman" panose="02020603050405020304" pitchFamily="18" charset="0"/>
                  <a:cs typeface="Times New Roman" panose="02020603050405020304" pitchFamily="18" charset="0"/>
                </a:endParaRPr>
              </a:p>
              <a:p>
                <a:pPr marL="0" indent="0">
                  <a:spcBef>
                    <a:spcPts val="0"/>
                  </a:spcBef>
                  <a:spcAft>
                    <a:spcPts val="1800"/>
                  </a:spcAft>
                  <a:buNone/>
                </a:pPr>
                <a:r>
                  <a:rPr lang="en-US" sz="2400"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𝜃</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𝑝</m:t>
                        </m:r>
                      </m:e>
                    </m:acc>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𝑡</m:t>
                            </m:r>
                          </m:sup>
                        </m:sSup>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𝑡</m:t>
                            </m:r>
                          </m:sup>
                        </m:sSup>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𝑡</m:t>
                            </m:r>
                          </m:sup>
                        </m:sSup>
                      </m:den>
                    </m:f>
                  </m:oMath>
                </a14:m>
                <a:endParaRPr lang="en-US" sz="2400" b="0" dirty="0">
                  <a:latin typeface="Times New Roman" panose="02020603050405020304" pitchFamily="18" charset="0"/>
                  <a:cs typeface="Times New Roman" panose="02020603050405020304" pitchFamily="18" charset="0"/>
                </a:endParaRPr>
              </a:p>
              <a:p>
                <a:pPr marL="0" indent="0">
                  <a:spcBef>
                    <a:spcPts val="0"/>
                  </a:spcBef>
                  <a:spcAft>
                    <a:spcPts val="1800"/>
                  </a:spcAf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3D7550F-6853-414E-99AE-B497C616F6EA}"/>
                  </a:ext>
                </a:extLst>
              </p:cNvPr>
              <p:cNvSpPr>
                <a:spLocks noGrp="1" noRot="1" noChangeAspect="1" noMove="1" noResize="1" noEditPoints="1" noAdjustHandles="1" noChangeArrowheads="1" noChangeShapeType="1" noTextEdit="1"/>
              </p:cNvSpPr>
              <p:nvPr>
                <p:ph idx="1"/>
              </p:nvPr>
            </p:nvSpPr>
            <p:spPr>
              <a:xfrm>
                <a:off x="1061639" y="1484032"/>
                <a:ext cx="7786255" cy="4642077"/>
              </a:xfrm>
              <a:blipFill>
                <a:blip r:embed="rId2"/>
                <a:stretch>
                  <a:fillRect l="-1410" t="-31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198EAB-BDE6-49E3-B9D2-E8FFD94947C7}"/>
              </a:ext>
            </a:extLst>
          </p:cNvPr>
          <p:cNvSpPr>
            <a:spLocks noGrp="1"/>
          </p:cNvSpPr>
          <p:nvPr>
            <p:ph type="sldNum" sz="quarter" idx="12"/>
          </p:nvPr>
        </p:nvSpPr>
        <p:spPr/>
        <p:txBody>
          <a:bodyPr/>
          <a:lstStyle/>
          <a:p>
            <a:fld id="{65DBD1E2-D45E-47D4-8DD8-1285FEA24AE0}" type="slidenum">
              <a:rPr lang="en-US" smtClean="0"/>
              <a:pPr/>
              <a:t>71</a:t>
            </a:fld>
            <a:endParaRPr lang="en-US" dirty="0"/>
          </a:p>
        </p:txBody>
      </p:sp>
    </p:spTree>
    <p:extLst>
      <p:ext uri="{BB962C8B-B14F-4D97-AF65-F5344CB8AC3E}">
        <p14:creationId xmlns:p14="http://schemas.microsoft.com/office/powerpoint/2010/main" val="2989589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3ADD-6A19-42CE-AC09-91080B651C90}"/>
              </a:ext>
            </a:extLst>
          </p:cNvPr>
          <p:cNvSpPr>
            <a:spLocks noGrp="1"/>
          </p:cNvSpPr>
          <p:nvPr>
            <p:ph type="title"/>
          </p:nvPr>
        </p:nvSpPr>
        <p:spPr/>
        <p:txBody>
          <a:bodyPr/>
          <a:lstStyle/>
          <a:p>
            <a:r>
              <a:rPr lang="en-US">
                <a:cs typeface="Calibri Light"/>
              </a:rPr>
              <a:t>Logit Function </a:t>
            </a:r>
            <a:endParaRPr lang="en-US"/>
          </a:p>
        </p:txBody>
      </p:sp>
      <p:sp>
        <p:nvSpPr>
          <p:cNvPr id="3" name="Content Placeholder 2">
            <a:extLst>
              <a:ext uri="{FF2B5EF4-FFF2-40B4-BE49-F238E27FC236}">
                <a16:creationId xmlns:a16="http://schemas.microsoft.com/office/drawing/2014/main" id="{972AED5C-33DA-41F9-B4D2-11119CF48ACB}"/>
              </a:ext>
            </a:extLst>
          </p:cNvPr>
          <p:cNvSpPr>
            <a:spLocks noGrp="1"/>
          </p:cNvSpPr>
          <p:nvPr>
            <p:ph idx="1"/>
          </p:nvPr>
        </p:nvSpPr>
        <p:spPr>
          <a:xfrm>
            <a:off x="380999" y="1561780"/>
            <a:ext cx="11667565" cy="4642077"/>
          </a:xfrm>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Logit function is a sigmoid function that returns the result between 0 and 1.</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6" name="Picture 6" descr="A screenshot of a cell phone&#10;&#10;Description generated with very high confidence">
            <a:extLst>
              <a:ext uri="{FF2B5EF4-FFF2-40B4-BE49-F238E27FC236}">
                <a16:creationId xmlns:a16="http://schemas.microsoft.com/office/drawing/2014/main" id="{65654D35-E82B-47F6-95B4-50AE9EB8EB38}"/>
              </a:ext>
            </a:extLst>
          </p:cNvPr>
          <p:cNvPicPr>
            <a:picLocks noChangeAspect="1"/>
          </p:cNvPicPr>
          <p:nvPr/>
        </p:nvPicPr>
        <p:blipFill>
          <a:blip r:embed="rId3"/>
          <a:stretch>
            <a:fillRect/>
          </a:stretch>
        </p:blipFill>
        <p:spPr>
          <a:xfrm>
            <a:off x="763366" y="2286402"/>
            <a:ext cx="6961561" cy="214037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788537" y="2369999"/>
                <a:ext cx="2700170" cy="1079526"/>
              </a:xfrm>
              <a:prstGeom prst="rect">
                <a:avLst/>
              </a:prstGeom>
              <a:noFill/>
            </p:spPr>
            <p:txBody>
              <a:bodyPr wrap="square" rtlCol="0">
                <a:spAutoFit/>
              </a:bodyPr>
              <a:lstStyle/>
              <a:p>
                <a:r>
                  <a:rPr lang="en-US" sz="2400" dirty="0">
                    <a:solidFill>
                      <a:srgbClr val="434343"/>
                    </a:solidFill>
                    <a:latin typeface="Times New Roman" panose="02020603050405020304" pitchFamily="18" charset="0"/>
                    <a:cs typeface="Times New Roman" panose="02020603050405020304" pitchFamily="18" charset="0"/>
                  </a:rPr>
                  <a:t>Prediction:</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𝑝</m:t>
                                  </m:r>
                                </m:e>
                              </m:acc>
                              <m:r>
                                <a:rPr lang="en-US" b="0" i="1" smtClean="0">
                                  <a:latin typeface="Cambria Math" panose="02040503050406030204" pitchFamily="18" charset="0"/>
                                </a:rPr>
                                <m:t>&lt;0.5</m:t>
                              </m:r>
                            </m:e>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𝑝</m:t>
                                  </m:r>
                                </m:e>
                              </m:acc>
                              <m:r>
                                <a:rPr lang="en-US" b="0" i="1" smtClean="0">
                                  <a:latin typeface="Cambria Math" panose="02040503050406030204" pitchFamily="18" charset="0"/>
                                </a:rPr>
                                <m:t>≥0.5 </m:t>
                              </m:r>
                            </m:e>
                          </m:eqAr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788537" y="2369999"/>
                <a:ext cx="2700170" cy="1079526"/>
              </a:xfrm>
              <a:prstGeom prst="rect">
                <a:avLst/>
              </a:prstGeom>
              <a:blipFill>
                <a:blip r:embed="rId4"/>
                <a:stretch>
                  <a:fillRect l="-3612" t="-45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559937" y="3713404"/>
                <a:ext cx="315736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&lt;0.5 , </m:t>
                      </m:r>
                      <m:r>
                        <a:rPr lang="en-US" b="0" i="1" smtClean="0">
                          <a:latin typeface="Cambria Math" panose="02040503050406030204" pitchFamily="18" charset="0"/>
                        </a:rPr>
                        <m:t>𝑤h𝑒𝑛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&lt;0</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≥0.5 </m:t>
                      </m:r>
                      <m:r>
                        <a:rPr lang="en-US" i="1">
                          <a:latin typeface="Cambria Math" panose="02040503050406030204" pitchFamily="18" charset="0"/>
                        </a:rPr>
                        <m:t>𝑤h𝑒𝑛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≥0</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559937" y="3713404"/>
                <a:ext cx="3157369" cy="646331"/>
              </a:xfrm>
              <a:prstGeom prst="rect">
                <a:avLst/>
              </a:prstGeom>
              <a:blipFill>
                <a:blip r:embed="rId5"/>
                <a:stretch>
                  <a:fillRect t="-3774"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0635" y="4939028"/>
                <a:ext cx="10478375" cy="424732"/>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400" dirty="0">
                    <a:solidFill>
                      <a:srgbClr val="434343"/>
                    </a:solidFill>
                    <a:latin typeface="Times New Roman" panose="02020603050405020304" pitchFamily="18" charset="0"/>
                    <a:cs typeface="Times New Roman" panose="02020603050405020304" pitchFamily="18" charset="0"/>
                  </a:rPr>
                  <a:t>This means Logistic Regression predicts 1 if </a:t>
                </a:r>
                <a14:m>
                  <m:oMath xmlns:m="http://schemas.openxmlformats.org/officeDocument/2006/math">
                    <m:sSup>
                      <m:sSupPr>
                        <m:ctrlPr>
                          <a:rPr lang="en-US" sz="2400" i="1">
                            <a:solidFill>
                              <a:srgbClr val="434343"/>
                            </a:solidFill>
                            <a:latin typeface="Cambria Math" panose="02040503050406030204" pitchFamily="18" charset="0"/>
                            <a:cs typeface="Times New Roman" panose="02020603050405020304" pitchFamily="18" charset="0"/>
                          </a:rPr>
                        </m:ctrlPr>
                      </m:sSupPr>
                      <m:e>
                        <m:r>
                          <a:rPr lang="en-US" sz="2400">
                            <a:solidFill>
                              <a:srgbClr val="434343"/>
                            </a:solidFill>
                            <a:latin typeface="Cambria Math" panose="02040503050406030204" pitchFamily="18" charset="0"/>
                            <a:cs typeface="Times New Roman" panose="02020603050405020304" pitchFamily="18" charset="0"/>
                          </a:rPr>
                          <m:t>𝜃</m:t>
                        </m:r>
                      </m:e>
                      <m:sup>
                        <m:r>
                          <a:rPr lang="en-US" sz="2400">
                            <a:solidFill>
                              <a:srgbClr val="434343"/>
                            </a:solidFill>
                            <a:latin typeface="Cambria Math" panose="02040503050406030204" pitchFamily="18" charset="0"/>
                            <a:cs typeface="Times New Roman" panose="02020603050405020304" pitchFamily="18" charset="0"/>
                          </a:rPr>
                          <m:t>𝑇</m:t>
                        </m:r>
                      </m:sup>
                    </m:sSup>
                    <m:r>
                      <a:rPr lang="en-US" sz="2400">
                        <a:solidFill>
                          <a:srgbClr val="434343"/>
                        </a:solidFill>
                        <a:latin typeface="Cambria Math" panose="02040503050406030204" pitchFamily="18" charset="0"/>
                        <a:cs typeface="Times New Roman" panose="02020603050405020304" pitchFamily="18" charset="0"/>
                      </a:rPr>
                      <m:t>𝑥</m:t>
                    </m:r>
                  </m:oMath>
                </a14:m>
                <a:r>
                  <a:rPr lang="en-US" sz="2400" dirty="0">
                    <a:solidFill>
                      <a:srgbClr val="434343"/>
                    </a:solidFill>
                    <a:latin typeface="Times New Roman" panose="02020603050405020304" pitchFamily="18" charset="0"/>
                    <a:cs typeface="Times New Roman" panose="02020603050405020304" pitchFamily="18" charset="0"/>
                  </a:rPr>
                  <a:t> is positive and 0 if it is negative </a:t>
                </a:r>
              </a:p>
            </p:txBody>
          </p:sp>
        </mc:Choice>
        <mc:Fallback xmlns="">
          <p:sp>
            <p:nvSpPr>
              <p:cNvPr id="9" name="TextBox 8"/>
              <p:cNvSpPr txBox="1">
                <a:spLocks noRot="1" noChangeAspect="1" noMove="1" noResize="1" noEditPoints="1" noAdjustHandles="1" noChangeArrowheads="1" noChangeShapeType="1" noTextEdit="1"/>
              </p:cNvSpPr>
              <p:nvPr/>
            </p:nvSpPr>
            <p:spPr>
              <a:xfrm>
                <a:off x="440635" y="4939028"/>
                <a:ext cx="10478375" cy="424732"/>
              </a:xfrm>
              <a:prstGeom prst="rect">
                <a:avLst/>
              </a:prstGeom>
              <a:blipFill>
                <a:blip r:embed="rId6"/>
                <a:stretch>
                  <a:fillRect l="-756" t="-18571" r="-756" b="-32857"/>
                </a:stretch>
              </a:blipFill>
            </p:spPr>
            <p:txBody>
              <a:bodyPr/>
              <a:lstStyle/>
              <a:p>
                <a:r>
                  <a:rPr lang="en-US">
                    <a:noFill/>
                  </a:rPr>
                  <a:t> </a:t>
                </a:r>
              </a:p>
            </p:txBody>
          </p:sp>
        </mc:Fallback>
      </mc:AlternateContent>
    </p:spTree>
    <p:extLst>
      <p:ext uri="{BB962C8B-B14F-4D97-AF65-F5344CB8AC3E}">
        <p14:creationId xmlns:p14="http://schemas.microsoft.com/office/powerpoint/2010/main" val="2894207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3005-C7F1-4E03-95C1-D8A4BC6DAA17}"/>
              </a:ext>
            </a:extLst>
          </p:cNvPr>
          <p:cNvSpPr>
            <a:spLocks noGrp="1"/>
          </p:cNvSpPr>
          <p:nvPr>
            <p:ph type="title"/>
          </p:nvPr>
        </p:nvSpPr>
        <p:spPr/>
        <p:txBody>
          <a:bodyPr/>
          <a:lstStyle/>
          <a:p>
            <a:r>
              <a:rPr lang="en-US" dirty="0">
                <a:cs typeface="Calibri Light"/>
              </a:rPr>
              <a:t>Training and Cost function </a:t>
            </a:r>
            <a:endParaRPr lang="en-US" dirty="0"/>
          </a:p>
        </p:txBody>
      </p:sp>
      <p:sp>
        <p:nvSpPr>
          <p:cNvPr id="3" name="Content Placeholder 2">
            <a:extLst>
              <a:ext uri="{FF2B5EF4-FFF2-40B4-BE49-F238E27FC236}">
                <a16:creationId xmlns:a16="http://schemas.microsoft.com/office/drawing/2014/main" id="{E448A003-6871-47F3-9450-13D627C1ACD9}"/>
              </a:ext>
            </a:extLst>
          </p:cNvPr>
          <p:cNvSpPr>
            <a:spLocks noGrp="1"/>
          </p:cNvSpPr>
          <p:nvPr>
            <p:ph idx="1"/>
          </p:nvPr>
        </p:nvSpPr>
        <p:spPr>
          <a:xfrm>
            <a:off x="838200" y="1551022"/>
            <a:ext cx="10515600" cy="4642077"/>
          </a:xfrm>
        </p:spPr>
        <p:txBody>
          <a:bodyPr vert="horz" lIns="91440" tIns="45720" rIns="91440" bIns="45720" rtlCol="0" anchor="t">
            <a:normAutofit/>
          </a:bodyPr>
          <a:lstStyle/>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994190" y="1462421"/>
                <a:ext cx="10570281" cy="484914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Cost function single training instance :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𝑝</m:t>
                                          </m:r>
                                        </m:e>
                                      </m:acc>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m:t>
                              </m:r>
                            </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=0.5 </m:t>
                              </m:r>
                            </m:e>
                          </m:eqArr>
                        </m:e>
                      </m:d>
                    </m:oMath>
                  </m:oMathPara>
                </a14:m>
                <a:endParaRPr lang="en-US" b="0" dirty="0"/>
              </a:p>
              <a:p>
                <a:endParaRPr lang="en-US" dirty="0"/>
              </a:p>
              <a:p>
                <a:r>
                  <a:rPr lang="en-US" sz="2400" dirty="0">
                    <a:latin typeface="Times New Roman" panose="02020603050405020304" pitchFamily="18" charset="0"/>
                    <a:cs typeface="Times New Roman" panose="02020603050405020304" pitchFamily="18" charset="0"/>
                  </a:rPr>
                  <a:t>Alternatively: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𝑦</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d>
                        </m:e>
                      </m:func>
                    </m:oMath>
                  </m:oMathPara>
                </a14:m>
                <a:endParaRPr lang="en-US" b="0" dirty="0"/>
              </a:p>
              <a:p>
                <a:endParaRPr lang="en-US" b="0" dirty="0"/>
              </a:p>
              <a:p>
                <a:r>
                  <a:rPr lang="en-US" sz="2400" dirty="0">
                    <a:latin typeface="Times New Roman" panose="02020603050405020304" pitchFamily="18" charset="0"/>
                    <a:cs typeface="Times New Roman" panose="02020603050405020304" pitchFamily="18" charset="0"/>
                  </a:rPr>
                  <a:t>The cost function over the whole triaging set: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𝐽</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𝜃</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𝑚</m:t>
                          </m:r>
                        </m:den>
                      </m:f>
                      <m:nary>
                        <m:naryPr>
                          <m:chr m:val="∑"/>
                          <m:ctrlPr>
                            <a:rPr lang="en-US" b="0" i="1" smtClean="0">
                              <a:latin typeface="Cambria Math" panose="02040503050406030204" pitchFamily="18" charset="0"/>
                              <a:cs typeface="Times New Roman" panose="02020603050405020304" pitchFamily="18" charset="0"/>
                            </a:rPr>
                          </m:ctrlPr>
                        </m:naryPr>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𝑚</m:t>
                          </m:r>
                        </m:sup>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r>
                                    <a:rPr lang="en-US" i="1">
                                      <a:latin typeface="Cambria Math" panose="02040503050406030204" pitchFamily="18" charset="0"/>
                                      <a:cs typeface="Times New Roman" panose="02020603050405020304" pitchFamily="18" charset="0"/>
                                    </a:rPr>
                                    <m:t>𝑖</m:t>
                                  </m:r>
                                </m:sup>
                              </m:sSup>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log</m:t>
                                  </m:r>
                                </m:fName>
                                <m:e>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𝑝</m:t>
                                              </m:r>
                                            </m:e>
                                          </m:acc>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e>
                                  </m:d>
                                </m:e>
                              </m:func>
                              <m:r>
                                <a:rPr lang="en-US" i="1">
                                  <a:latin typeface="Cambria Math" panose="02040503050406030204" pitchFamily="18" charset="0"/>
                                  <a:cs typeface="Times New Roman" panose="02020603050405020304" pitchFamily="18" charset="0"/>
                                </a:rPr>
                                <m:t>+(1−</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log</m:t>
                                  </m:r>
                                </m:fName>
                                <m:e>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sSup>
                                        <m:sSupPr>
                                          <m:ctrlPr>
                                            <a:rPr lang="en-US" i="1">
                                              <a:latin typeface="Cambria Math" panose="02040503050406030204" pitchFamily="18" charset="0"/>
                                              <a:cs typeface="Times New Roman" panose="02020603050405020304" pitchFamily="18" charset="0"/>
                                            </a:rPr>
                                          </m:ctrlPr>
                                        </m:sSup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𝑝</m:t>
                                              </m:r>
                                            </m:e>
                                          </m:acc>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e>
                                  </m:d>
                                </m:e>
                              </m:func>
                            </m:e>
                          </m:d>
                        </m:e>
                      </m:nary>
                    </m:oMath>
                  </m:oMathPara>
                </a14:m>
                <a:endParaRPr lang="en-US"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Vector format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𝜃</m:t>
                          </m:r>
                        </m:e>
                      </m:d>
                    </m:oMath>
                  </m:oMathPara>
                </a14:m>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𝐽</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𝜃</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𝑚</m:t>
                          </m:r>
                        </m:den>
                      </m:f>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𝑦</m:t>
                              </m:r>
                            </m:e>
                            <m:sup>
                              <m:r>
                                <a:rPr lang="en-US" b="0" i="1" smtClean="0">
                                  <a:latin typeface="Cambria Math" panose="02040503050406030204" pitchFamily="18" charset="0"/>
                                  <a:cs typeface="Times New Roman" panose="02020603050405020304" pitchFamily="18" charset="0"/>
                                </a:rPr>
                                <m:t>𝑇</m:t>
                              </m:r>
                            </m:sup>
                          </m:sSup>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𝑦</m:t>
                                  </m:r>
                                </m:e>
                              </m:d>
                            </m:e>
                            <m:sup>
                              <m:r>
                                <a:rPr lang="en-US" i="1">
                                  <a:latin typeface="Cambria Math" panose="02040503050406030204" pitchFamily="18" charset="0"/>
                                  <a:cs typeface="Times New Roman" panose="02020603050405020304" pitchFamily="18" charset="0"/>
                                </a:rPr>
                                <m:t>𝑇</m:t>
                              </m:r>
                            </m:sup>
                          </m:sSup>
                          <m:r>
                            <m:rPr>
                              <m:sty m:val="p"/>
                            </m:rPr>
                            <a:rPr lang="en-US">
                              <a:latin typeface="Cambria Math" panose="02040503050406030204" pitchFamily="18" charset="0"/>
                              <a:cs typeface="Times New Roman" panose="02020603050405020304" pitchFamily="18" charset="0"/>
                            </a:rPr>
                            <m:t>log</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h</m:t>
                          </m:r>
                          <m:r>
                            <a:rPr lang="en-US" i="1">
                              <a:latin typeface="Cambria Math" panose="02040503050406030204" pitchFamily="18" charset="0"/>
                              <a:cs typeface="Times New Roman" panose="02020603050405020304" pitchFamily="18" charset="0"/>
                            </a:rPr>
                            <m:t>)</m:t>
                          </m:r>
                          <m:r>
                            <m:rPr>
                              <m:nor/>
                            </m:rPr>
                            <a:rPr lang="en-US" sz="2400" dirty="0">
                              <a:latin typeface="Times New Roman" panose="02020603050405020304" pitchFamily="18" charset="0"/>
                              <a:cs typeface="Times New Roman" panose="02020603050405020304" pitchFamily="18" charset="0"/>
                            </a:rPr>
                            <m:t> </m:t>
                          </m:r>
                        </m:e>
                      </m:d>
                    </m:oMath>
                  </m:oMathPara>
                </a14:m>
                <a:endParaRPr lang="en-US" sz="2400" dirty="0">
                  <a:latin typeface="Times New Roman" panose="02020603050405020304" pitchFamily="18" charset="0"/>
                  <a:cs typeface="Times New Roman" panose="02020603050405020304"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94190" y="1462421"/>
                <a:ext cx="10570281" cy="4849148"/>
              </a:xfrm>
              <a:prstGeom prst="rect">
                <a:avLst/>
              </a:prstGeom>
              <a:blipFill>
                <a:blip r:embed="rId3"/>
                <a:stretch>
                  <a:fillRect l="-865" t="-10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60889" y="2183804"/>
                <a:ext cx="3275703" cy="184665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Intuition </a:t>
                </a:r>
              </a:p>
              <a:p>
                <a14:m>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=0 , </m:t>
                    </m:r>
                    <m:r>
                      <a:rPr lang="en-US" i="1">
                        <a:latin typeface="Cambria Math" panose="02040503050406030204" pitchFamily="18" charset="0"/>
                      </a:rPr>
                      <m:t>𝑖𝑓</m:t>
                    </m:r>
                    <m:r>
                      <a:rPr lang="en-US" i="1">
                        <a:latin typeface="Cambria Math" panose="02040503050406030204" pitchFamily="18" charset="0"/>
                      </a:rPr>
                      <m:t> </m:t>
                    </m:r>
                    <m:acc>
                      <m:accPr>
                        <m:chr m:val="̂"/>
                        <m:ctrlPr>
                          <a:rPr lang="en-US" i="1">
                            <a:latin typeface="Cambria Math" panose="02040503050406030204" pitchFamily="18" charset="0"/>
                          </a:rPr>
                        </m:ctrlPr>
                      </m:accPr>
                      <m:e>
                        <m:r>
                          <m:rPr>
                            <m:sty m:val="p"/>
                          </m:rPr>
                          <a:rPr lang="en-US" i="1">
                            <a:latin typeface="Cambria Math" panose="02040503050406030204" pitchFamily="18" charset="0"/>
                          </a:rPr>
                          <m:t>p</m:t>
                        </m:r>
                      </m:e>
                    </m:acc>
                    <m:r>
                      <a:rPr lang="en-US" i="1">
                        <a:latin typeface="Cambria Math" panose="02040503050406030204" pitchFamily="18" charset="0"/>
                      </a:rPr>
                      <m:t>=</m:t>
                    </m:r>
                    <m:r>
                      <a:rPr lang="en-US" i="1">
                        <a:latin typeface="Cambria Math" panose="02040503050406030204" pitchFamily="18" charset="0"/>
                      </a:rPr>
                      <m:t>𝑦</m:t>
                    </m:r>
                  </m:oMath>
                </a14:m>
                <a:r>
                  <a:rPr lang="en-US" dirty="0"/>
                  <a:t>, </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m:t>
                    </m:r>
                  </m:oMath>
                </a14:m>
                <a:r>
                  <a:rPr lang="en-US" dirty="0"/>
                  <a:t> if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 </m:t>
                    </m:r>
                    <m:r>
                      <a:rPr lang="en-US" b="0" i="1" smtClean="0">
                        <a:latin typeface="Cambria Math" panose="02040503050406030204" pitchFamily="18" charset="0"/>
                      </a:rPr>
                      <m:t>𝑎𝑛𝑑</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→0</m:t>
                    </m:r>
                  </m:oMath>
                </a14:m>
                <a:endParaRPr lang="en-US" b="0" dirty="0"/>
              </a:p>
              <a:p>
                <a14:m>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m:t>
                    </m:r>
                  </m:oMath>
                </a14:m>
                <a:r>
                  <a:rPr lang="en-US" dirty="0"/>
                  <a:t> if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 </m:t>
                    </m:r>
                    <m:r>
                      <a:rPr lang="en-US" i="1">
                        <a:latin typeface="Cambria Math" panose="02040503050406030204" pitchFamily="18" charset="0"/>
                      </a:rPr>
                      <m:t>𝑎𝑛𝑑</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r>
                      <a:rPr lang="en-US" b="0" i="1" smtClean="0">
                        <a:latin typeface="Cambria Math" panose="02040503050406030204" pitchFamily="18" charset="0"/>
                      </a:rPr>
                      <m:t>1</m:t>
                    </m:r>
                  </m:oMath>
                </a14:m>
                <a:endParaRPr lang="en-US" b="0" dirty="0"/>
              </a:p>
              <a:p>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460889" y="2183804"/>
                <a:ext cx="3275703" cy="1846659"/>
              </a:xfrm>
              <a:prstGeom prst="rect">
                <a:avLst/>
              </a:prstGeom>
              <a:blipFill>
                <a:blip r:embed="rId4"/>
                <a:stretch>
                  <a:fillRect l="-2980" t="-2640"/>
                </a:stretch>
              </a:blipFill>
            </p:spPr>
            <p:txBody>
              <a:bodyPr/>
              <a:lstStyle/>
              <a:p>
                <a:r>
                  <a:rPr lang="en-US">
                    <a:noFill/>
                  </a:rPr>
                  <a:t> </a:t>
                </a:r>
              </a:p>
            </p:txBody>
          </p:sp>
        </mc:Fallback>
      </mc:AlternateContent>
    </p:spTree>
    <p:extLst>
      <p:ext uri="{BB962C8B-B14F-4D97-AF65-F5344CB8AC3E}">
        <p14:creationId xmlns:p14="http://schemas.microsoft.com/office/powerpoint/2010/main" val="2516471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Gradient Descent Logistic Regression </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952361" y="1450901"/>
                <a:ext cx="10011785" cy="315099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Repeat until convergence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𝜃</m:t>
                        </m:r>
                      </m:e>
                      <m:sub>
                        <m:r>
                          <a:rPr lang="en-US" sz="2400">
                            <a:latin typeface="Cambria Math" panose="02040503050406030204" pitchFamily="18" charset="0"/>
                            <a:cs typeface="Times New Roman" panose="02020603050405020304" pitchFamily="18" charset="0"/>
                          </a:rPr>
                          <m:t>𝑗</m:t>
                        </m:r>
                      </m:sub>
                    </m:sSub>
                    <m:r>
                      <a:rPr lang="en-US" sz="2400">
                        <a:latin typeface="Cambria Math" panose="02040503050406030204" pitchFamily="18" charset="0"/>
                        <a:cs typeface="Times New Roman" panose="02020603050405020304" pitchFamily="18" charset="0"/>
                      </a:rPr>
                      <m:t>: =</m:t>
                    </m:r>
                    <m:sSub>
                      <m:sSubPr>
                        <m:ctrlPr>
                          <a:rPr lang="en-US" sz="2400" i="1">
                            <a:latin typeface="Cambria Math" panose="02040503050406030204" pitchFamily="18" charset="0"/>
                            <a:cs typeface="Times New Roman" panose="02020603050405020304" pitchFamily="18" charset="0"/>
                          </a:rPr>
                        </m:ctrlPr>
                      </m:sSubPr>
                      <m:e>
                        <m:r>
                          <a:rPr lang="en-US" sz="2400">
                            <a:latin typeface="Cambria Math" panose="02040503050406030204" pitchFamily="18" charset="0"/>
                            <a:cs typeface="Times New Roman" panose="02020603050405020304" pitchFamily="18" charset="0"/>
                          </a:rPr>
                          <m:t>𝜃</m:t>
                        </m:r>
                      </m:e>
                      <m:sub>
                        <m:r>
                          <a:rPr lang="en-US" sz="2400">
                            <a:latin typeface="Cambria Math" panose="02040503050406030204" pitchFamily="18" charset="0"/>
                            <a:cs typeface="Times New Roman" panose="02020603050405020304" pitchFamily="18" charset="0"/>
                          </a:rPr>
                          <m:t>𝑗</m:t>
                        </m:r>
                      </m:sub>
                    </m:sSub>
                    <m:r>
                      <a:rPr lang="en-US" sz="2400">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𝛼</m:t>
                    </m:r>
                    <m:f>
                      <m:fPr>
                        <m:ctrlPr>
                          <a:rPr lang="en-US" sz="2400" i="1">
                            <a:latin typeface="Cambria Math" panose="02040503050406030204" pitchFamily="18" charset="0"/>
                            <a:cs typeface="Times New Roman" panose="02020603050405020304" pitchFamily="18" charset="0"/>
                          </a:rPr>
                        </m:ctrlPr>
                      </m:fPr>
                      <m:num>
                        <m:r>
                          <a:rPr lang="en-US" sz="2400">
                            <a:latin typeface="Cambria Math" panose="02040503050406030204" pitchFamily="18" charset="0"/>
                            <a:cs typeface="Times New Roman" panose="02020603050405020304" pitchFamily="18" charset="0"/>
                          </a:rPr>
                          <m:t>1</m:t>
                        </m:r>
                      </m:num>
                      <m:den>
                        <m:r>
                          <a:rPr lang="en-US" sz="2400">
                            <a:latin typeface="Cambria Math" panose="02040503050406030204" pitchFamily="18" charset="0"/>
                            <a:cs typeface="Times New Roman" panose="02020603050405020304" pitchFamily="18" charset="0"/>
                          </a:rPr>
                          <m:t>𝑚</m:t>
                        </m:r>
                      </m:den>
                    </m:f>
                    <m:nary>
                      <m:naryPr>
                        <m:chr m:val="∑"/>
                        <m:ctrlPr>
                          <a:rPr lang="en-US" sz="2400" i="1">
                            <a:latin typeface="Cambria Math" panose="02040503050406030204" pitchFamily="18" charset="0"/>
                            <a:cs typeface="Times New Roman" panose="02020603050405020304" pitchFamily="18" charset="0"/>
                          </a:rPr>
                        </m:ctrlPr>
                      </m:naryPr>
                      <m:sub>
                        <m:r>
                          <m:rPr>
                            <m:brk m:alnAt="23"/>
                          </m:rPr>
                          <a:rPr lang="en-US" sz="2400">
                            <a:latin typeface="Cambria Math" panose="02040503050406030204" pitchFamily="18" charset="0"/>
                            <a:cs typeface="Times New Roman" panose="02020603050405020304" pitchFamily="18" charset="0"/>
                          </a:rPr>
                          <m:t>𝑖</m:t>
                        </m:r>
                        <m:r>
                          <a:rPr lang="en-US" sz="2400">
                            <a:latin typeface="Cambria Math" panose="02040503050406030204" pitchFamily="18" charset="0"/>
                            <a:cs typeface="Times New Roman" panose="02020603050405020304" pitchFamily="18" charset="0"/>
                          </a:rPr>
                          <m:t>=1</m:t>
                        </m:r>
                      </m:sub>
                      <m:sup>
                        <m:r>
                          <a:rPr lang="en-US" sz="2400">
                            <a:latin typeface="Cambria Math" panose="02040503050406030204" pitchFamily="18" charset="0"/>
                            <a:cs typeface="Times New Roman" panose="02020603050405020304" pitchFamily="18" charset="0"/>
                          </a:rPr>
                          <m:t>𝑚</m:t>
                        </m:r>
                      </m:sup>
                      <m:e>
                        <m:sSubSup>
                          <m:sSubSupPr>
                            <m:ctrlPr>
                              <a:rPr lang="en-US" sz="2400" b="0" i="1" smtClean="0">
                                <a:latin typeface="Cambria Math" panose="02040503050406030204" pitchFamily="18" charset="0"/>
                                <a:cs typeface="Times New Roman" panose="02020603050405020304" pitchFamily="18" charset="0"/>
                              </a:rPr>
                            </m:ctrlPr>
                          </m:sSubSupPr>
                          <m:e>
                            <m:r>
                              <m:rPr>
                                <m:sty m:val="p"/>
                              </m:rPr>
                              <a:rPr lang="en-US" sz="2400" b="0" i="0" smtClean="0">
                                <a:latin typeface="Cambria Math" panose="02040503050406030204" pitchFamily="18" charset="0"/>
                                <a:cs typeface="Times New Roman" panose="02020603050405020304" pitchFamily="18" charset="0"/>
                              </a:rPr>
                              <m:t>x</m:t>
                            </m:r>
                          </m:e>
                          <m:sub>
                            <m:r>
                              <m:rPr>
                                <m:sty m:val="p"/>
                              </m:rPr>
                              <a:rPr lang="en-US" sz="2400" b="0" i="0" smtClean="0">
                                <a:latin typeface="Cambria Math" panose="02040503050406030204" pitchFamily="18" charset="0"/>
                                <a:cs typeface="Times New Roman" panose="02020603050405020304" pitchFamily="18" charset="0"/>
                              </a:rPr>
                              <m:t>j</m:t>
                            </m:r>
                          </m:sub>
                          <m:sup>
                            <m:d>
                              <m:dPr>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i</m:t>
                                </m:r>
                              </m:e>
                            </m:d>
                          </m:sup>
                        </m:sSubSup>
                        <m:r>
                          <a:rPr lang="en-US" sz="2400" b="0" i="0"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acc>
                              <m:accPr>
                                <m:chr m:val="̂"/>
                                <m:ctrlPr>
                                  <a:rPr lang="en-US" sz="2400" b="0" i="1" smtClean="0">
                                    <a:latin typeface="Cambria Math" panose="02040503050406030204" pitchFamily="18" charset="0"/>
                                    <a:cs typeface="Times New Roman" panose="02020603050405020304" pitchFamily="18" charset="0"/>
                                  </a:rPr>
                                </m:ctrlPr>
                              </m:accPr>
                              <m:e>
                                <m:r>
                                  <m:rPr>
                                    <m:sty m:val="p"/>
                                  </m:rPr>
                                  <a:rPr lang="en-US" sz="2400" b="0" i="0" smtClean="0">
                                    <a:latin typeface="Cambria Math" panose="02040503050406030204" pitchFamily="18" charset="0"/>
                                    <a:cs typeface="Times New Roman" panose="02020603050405020304" pitchFamily="18" charset="0"/>
                                  </a:rPr>
                                  <m:t>p</m:t>
                                </m:r>
                              </m:e>
                            </m:acc>
                          </m:e>
                          <m:sup>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i</m:t>
                            </m:r>
                            <m:r>
                              <a:rPr lang="en-US" sz="2400" b="0" i="0" smtClean="0">
                                <a:latin typeface="Cambria Math" panose="02040503050406030204" pitchFamily="18" charset="0"/>
                                <a:cs typeface="Times New Roman" panose="02020603050405020304" pitchFamily="18" charset="0"/>
                              </a:rPr>
                              <m:t>)</m:t>
                            </m:r>
                          </m:sup>
                        </m:sSup>
                        <m:r>
                          <a:rPr lang="en-US" sz="2400">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a:latin typeface="Cambria Math" panose="02040503050406030204" pitchFamily="18" charset="0"/>
                                <a:cs typeface="Times New Roman" panose="02020603050405020304" pitchFamily="18" charset="0"/>
                              </a:rPr>
                              <m:t>𝑦</m:t>
                            </m:r>
                          </m:e>
                          <m:sup>
                            <m:d>
                              <m:dPr>
                                <m:ctrlPr>
                                  <a:rPr lang="en-US" sz="2400" i="1">
                                    <a:latin typeface="Cambria Math" panose="02040503050406030204" pitchFamily="18" charset="0"/>
                                    <a:cs typeface="Times New Roman" panose="02020603050405020304" pitchFamily="18" charset="0"/>
                                  </a:rPr>
                                </m:ctrlPr>
                              </m:dPr>
                              <m:e>
                                <m:r>
                                  <a:rPr lang="en-US" sz="2400">
                                    <a:latin typeface="Cambria Math" panose="02040503050406030204" pitchFamily="18" charset="0"/>
                                    <a:cs typeface="Times New Roman" panose="02020603050405020304" pitchFamily="18" charset="0"/>
                                  </a:rPr>
                                  <m:t>𝑖</m:t>
                                </m:r>
                              </m:e>
                            </m:d>
                          </m:sup>
                        </m:sSup>
                        <m:r>
                          <a:rPr lang="en-US" sz="2400">
                            <a:latin typeface="Cambria Math" panose="02040503050406030204" pitchFamily="18" charset="0"/>
                            <a:cs typeface="Times New Roman" panose="02020603050405020304" pitchFamily="18" charset="0"/>
                          </a:rPr>
                          <m:t>)</m:t>
                        </m:r>
                      </m:e>
                    </m:nary>
                  </m:oMath>
                </a14:m>
                <a:r>
                  <a:rPr lang="en-US" sz="2400" dirty="0">
                    <a:latin typeface="Times New Roman" panose="02020603050405020304" pitchFamily="18" charset="0"/>
                    <a:cs typeface="Times New Roman" panose="02020603050405020304" pitchFamily="18" charset="0"/>
                  </a:rPr>
                  <a:t> for j: = 0…n}, where </a:t>
                </a:r>
                <a14:m>
                  <m:oMath xmlns:m="http://schemas.openxmlformats.org/officeDocument/2006/math">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𝑝</m:t>
                            </m:r>
                          </m:e>
                        </m:acc>
                      </m:e>
                      <m:sup>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m:t>
                        </m:r>
                      </m:sup>
                    </m:sSup>
                    <m:r>
                      <a:rPr lang="en-US" sz="2400" b="0" i="1" dirty="0" smtClean="0">
                        <a:latin typeface="Cambria Math" panose="02040503050406030204" pitchFamily="18" charset="0"/>
                        <a:cs typeface="Times New Roman" panose="02020603050405020304" pitchFamily="18" charset="0"/>
                      </a:rPr>
                      <m:t>=</m:t>
                    </m:r>
                    <m:r>
                      <m:rPr>
                        <m:lit/>
                      </m:rPr>
                      <a:rPr lang="en-US" sz="2400" b="0" i="1" dirty="0" smtClean="0">
                        <a:latin typeface="Cambria Math" panose="02040503050406030204" pitchFamily="18" charset="0"/>
                        <a:cs typeface="Times New Roman" panose="02020603050405020304" pitchFamily="18" charset="0"/>
                      </a:rPr>
                      <m:t>  </m:t>
                    </m:r>
                    <m:r>
                      <a:rPr lang="en-US" sz="2400" b="0" i="1" dirty="0" smtClean="0">
                        <a:latin typeface="Cambria Math" panose="02040503050406030204" pitchFamily="18" charset="0"/>
                        <a:cs typeface="Times New Roman" panose="02020603050405020304" pitchFamily="18" charset="0"/>
                      </a:rPr>
                      <m:t>𝜎</m:t>
                    </m:r>
                    <m:d>
                      <m:dPr>
                        <m:ctrlPr>
                          <a:rPr lang="en-US" sz="2400" b="0" i="1" dirty="0" smtClean="0">
                            <a:latin typeface="Cambria Math" panose="02040503050406030204" pitchFamily="18" charset="0"/>
                            <a:cs typeface="Times New Roman" panose="02020603050405020304" pitchFamily="18" charset="0"/>
                          </a:rPr>
                        </m:ctrlPr>
                      </m:dPr>
                      <m:e>
                        <m:sSup>
                          <m:sSupPr>
                            <m:ctrlPr>
                              <a:rPr lang="en-US" sz="2400" b="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𝜃</m:t>
                            </m:r>
                          </m:e>
                          <m:sup>
                            <m:r>
                              <a:rPr lang="en-US" sz="2400" b="0" i="1" dirty="0" smtClean="0">
                                <a:latin typeface="Cambria Math" panose="02040503050406030204" pitchFamily="18" charset="0"/>
                                <a:cs typeface="Times New Roman" panose="02020603050405020304" pitchFamily="18" charset="0"/>
                              </a:rPr>
                              <m:t>𝑇</m:t>
                            </m:r>
                          </m:sup>
                        </m:sSup>
                        <m:sSup>
                          <m:sSupPr>
                            <m:ctrlPr>
                              <a:rPr lang="en-US" sz="2400" b="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𝑥</m:t>
                            </m:r>
                          </m:e>
                          <m:sup>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𝑖</m:t>
                                </m:r>
                              </m:e>
                            </m:d>
                          </m:sup>
                        </m:sSup>
                      </m:e>
                    </m:d>
                  </m:oMath>
                </a14:m>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Vector format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𝛼</m:t>
                          </m:r>
                        </m:num>
                        <m:den>
                          <m:r>
                            <a:rPr lang="en-US" sz="2400" b="0" i="1" smtClean="0">
                              <a:latin typeface="Cambria Math" panose="02040503050406030204" pitchFamily="18" charset="0"/>
                              <a:cs typeface="Times New Roman" panose="02020603050405020304" pitchFamily="18" charset="0"/>
                            </a:rPr>
                            <m:t>𝑚</m:t>
                          </m:r>
                        </m:den>
                      </m:f>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𝑇</m:t>
                          </m:r>
                        </m:sup>
                      </m:s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𝜎</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𝜃</m:t>
                          </m:r>
                        </m:e>
                      </m:d>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r>
                        <a:rPr lang="en-US" sz="2400" b="0" i="1" smtClean="0">
                          <a:latin typeface="Cambria Math" panose="02040503050406030204" pitchFamily="18" charset="0"/>
                          <a:cs typeface="Times New Roman" panose="02020603050405020304" pitchFamily="18" charset="0"/>
                        </a:rPr>
                        <m:t>)</m:t>
                      </m:r>
                    </m:oMath>
                  </m:oMathPara>
                </a14:m>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52361" y="1450901"/>
                <a:ext cx="10011785" cy="3150991"/>
              </a:xfrm>
              <a:prstGeom prst="rect">
                <a:avLst/>
              </a:prstGeom>
              <a:blipFill>
                <a:blip r:embed="rId3"/>
                <a:stretch>
                  <a:fillRect l="-913" r="-548"/>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1538" y="4151791"/>
            <a:ext cx="10928923" cy="1765305"/>
          </a:xfrm>
          <a:prstGeom prst="rect">
            <a:avLst/>
          </a:prstGeom>
        </p:spPr>
      </p:pic>
    </p:spTree>
    <p:extLst>
      <p:ext uri="{BB962C8B-B14F-4D97-AF65-F5344CB8AC3E}">
        <p14:creationId xmlns:p14="http://schemas.microsoft.com/office/powerpoint/2010/main" val="1794900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Logistic Regression- Regularization </a:t>
            </a:r>
            <a:endParaRPr lang="en-US" dirty="0"/>
          </a:p>
        </p:txBody>
      </p:sp>
      <p:sp>
        <p:nvSpPr>
          <p:cNvPr id="3" name="TextBox 2"/>
          <p:cNvSpPr txBox="1"/>
          <p:nvPr/>
        </p:nvSpPr>
        <p:spPr>
          <a:xfrm>
            <a:off x="483704" y="1524001"/>
            <a:ext cx="10880035" cy="584775"/>
          </a:xfrm>
          <a:prstGeom prst="rect">
            <a:avLst/>
          </a:prstGeom>
          <a:noFill/>
        </p:spPr>
        <p:txBody>
          <a:bodyPr wrap="square" rtlCol="0">
            <a:spAutoFit/>
          </a:bodyPr>
          <a:lstStyle/>
          <a:p>
            <a:r>
              <a:rPr lang="en-US" sz="3200" dirty="0"/>
              <a:t>We can use both L1 and L2 regularization for logistic regression</a:t>
            </a:r>
          </a:p>
        </p:txBody>
      </p:sp>
      <p:pic>
        <p:nvPicPr>
          <p:cNvPr id="6" name="Picture 5"/>
          <p:cNvPicPr>
            <a:picLocks noChangeAspect="1"/>
          </p:cNvPicPr>
          <p:nvPr/>
        </p:nvPicPr>
        <p:blipFill>
          <a:blip r:embed="rId3"/>
          <a:stretch>
            <a:fillRect/>
          </a:stretch>
        </p:blipFill>
        <p:spPr>
          <a:xfrm>
            <a:off x="636104" y="2493502"/>
            <a:ext cx="9962113" cy="1131382"/>
          </a:xfrm>
          <a:prstGeom prst="rect">
            <a:avLst/>
          </a:prstGeom>
        </p:spPr>
      </p:pic>
      <p:pic>
        <p:nvPicPr>
          <p:cNvPr id="7" name="Picture 6"/>
          <p:cNvPicPr>
            <a:picLocks noChangeAspect="1"/>
          </p:cNvPicPr>
          <p:nvPr/>
        </p:nvPicPr>
        <p:blipFill>
          <a:blip r:embed="rId4"/>
          <a:stretch>
            <a:fillRect/>
          </a:stretch>
        </p:blipFill>
        <p:spPr>
          <a:xfrm>
            <a:off x="636104" y="3867977"/>
            <a:ext cx="9697023" cy="1260613"/>
          </a:xfrm>
          <a:prstGeom prst="rect">
            <a:avLst/>
          </a:prstGeom>
        </p:spPr>
      </p:pic>
    </p:spTree>
    <p:extLst>
      <p:ext uri="{BB962C8B-B14F-4D97-AF65-F5344CB8AC3E}">
        <p14:creationId xmlns:p14="http://schemas.microsoft.com/office/powerpoint/2010/main" val="2507836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Logistic Regression- Regularization </a:t>
            </a:r>
            <a:endParaRPr lang="en-US" dirty="0"/>
          </a:p>
        </p:txBody>
      </p:sp>
      <p:pic>
        <p:nvPicPr>
          <p:cNvPr id="4" name="Picture 3"/>
          <p:cNvPicPr>
            <a:picLocks noChangeAspect="1"/>
          </p:cNvPicPr>
          <p:nvPr/>
        </p:nvPicPr>
        <p:blipFill>
          <a:blip r:embed="rId3"/>
          <a:stretch>
            <a:fillRect/>
          </a:stretch>
        </p:blipFill>
        <p:spPr>
          <a:xfrm>
            <a:off x="254289" y="1515837"/>
            <a:ext cx="11683421" cy="5136754"/>
          </a:xfrm>
          <a:prstGeom prst="rect">
            <a:avLst/>
          </a:prstGeom>
        </p:spPr>
      </p:pic>
    </p:spTree>
    <p:extLst>
      <p:ext uri="{BB962C8B-B14F-4D97-AF65-F5344CB8AC3E}">
        <p14:creationId xmlns:p14="http://schemas.microsoft.com/office/powerpoint/2010/main" val="3900125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5527-8547-477A-83A2-4CBA052C90B1}"/>
              </a:ext>
            </a:extLst>
          </p:cNvPr>
          <p:cNvSpPr>
            <a:spLocks noGrp="1"/>
          </p:cNvSpPr>
          <p:nvPr>
            <p:ph type="title"/>
          </p:nvPr>
        </p:nvSpPr>
        <p:spPr/>
        <p:txBody>
          <a:bodyPr/>
          <a:lstStyle/>
          <a:p>
            <a:r>
              <a:rPr lang="en-US" dirty="0">
                <a:cs typeface="Calibri Light"/>
              </a:rPr>
              <a:t>Decision Boundary</a:t>
            </a:r>
            <a:endParaRPr lang="en-US" dirty="0"/>
          </a:p>
        </p:txBody>
      </p:sp>
      <p:pic>
        <p:nvPicPr>
          <p:cNvPr id="4" name="Picture 4" descr="A close up of a device&#10;&#10;Description generated with high confidence">
            <a:extLst>
              <a:ext uri="{FF2B5EF4-FFF2-40B4-BE49-F238E27FC236}">
                <a16:creationId xmlns:a16="http://schemas.microsoft.com/office/drawing/2014/main" id="{DEE07590-1AFB-4153-9FCF-BB27DBD935D8}"/>
              </a:ext>
            </a:extLst>
          </p:cNvPr>
          <p:cNvPicPr>
            <a:picLocks noGrp="1" noChangeAspect="1"/>
          </p:cNvPicPr>
          <p:nvPr>
            <p:ph idx="1"/>
          </p:nvPr>
        </p:nvPicPr>
        <p:blipFill>
          <a:blip r:embed="rId3"/>
          <a:stretch>
            <a:fillRect/>
          </a:stretch>
        </p:blipFill>
        <p:spPr>
          <a:xfrm>
            <a:off x="838200" y="1989455"/>
            <a:ext cx="10515600" cy="4023678"/>
          </a:xfrm>
          <a:prstGeom prst="rect">
            <a:avLst/>
          </a:prstGeom>
        </p:spPr>
      </p:pic>
    </p:spTree>
    <p:extLst>
      <p:ext uri="{BB962C8B-B14F-4D97-AF65-F5344CB8AC3E}">
        <p14:creationId xmlns:p14="http://schemas.microsoft.com/office/powerpoint/2010/main" val="2217474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0754-1C02-4E20-B26B-8C36909BBDF8}"/>
              </a:ext>
            </a:extLst>
          </p:cNvPr>
          <p:cNvSpPr>
            <a:spLocks noGrp="1"/>
          </p:cNvSpPr>
          <p:nvPr>
            <p:ph type="title"/>
          </p:nvPr>
        </p:nvSpPr>
        <p:spPr/>
        <p:txBody>
          <a:bodyPr/>
          <a:lstStyle/>
          <a:p>
            <a:r>
              <a:rPr lang="en-US" dirty="0">
                <a:cs typeface="Calibri Light"/>
              </a:rPr>
              <a:t>Softmax Regression</a:t>
            </a:r>
            <a:endParaRPr lang="en-US" dirty="0"/>
          </a:p>
        </p:txBody>
      </p:sp>
      <p:sp>
        <p:nvSpPr>
          <p:cNvPr id="3" name="Content Placeholder 2">
            <a:extLst>
              <a:ext uri="{FF2B5EF4-FFF2-40B4-BE49-F238E27FC236}">
                <a16:creationId xmlns:a16="http://schemas.microsoft.com/office/drawing/2014/main" id="{4D5A83E9-3A0D-4E23-8735-FCDDC53515D4}"/>
              </a:ext>
            </a:extLst>
          </p:cNvPr>
          <p:cNvSpPr>
            <a:spLocks noGrp="1"/>
          </p:cNvSpPr>
          <p:nvPr>
            <p:ph idx="1"/>
          </p:nvPr>
        </p:nvSpPr>
        <p:spPr/>
        <p:txBody>
          <a:bodyPr vert="horz" lIns="91440" tIns="45720" rIns="91440" bIns="45720" rtlCol="0" anchor="t">
            <a:normAutofit/>
          </a:bodyPr>
          <a:lstStyle/>
          <a:p>
            <a:r>
              <a:rPr lang="en-US" dirty="0">
                <a:cs typeface="Calibri"/>
              </a:rPr>
              <a:t>Generalization of Logistic regression</a:t>
            </a:r>
          </a:p>
          <a:p>
            <a:endParaRPr lang="en-US" dirty="0">
              <a:cs typeface="Calibri"/>
            </a:endParaRPr>
          </a:p>
        </p:txBody>
      </p:sp>
      <mc:AlternateContent xmlns:mc="http://schemas.openxmlformats.org/markup-compatibility/2006" xmlns:a14="http://schemas.microsoft.com/office/drawing/2010/main">
        <mc:Choice Requires="a14">
          <p:sp>
            <p:nvSpPr>
              <p:cNvPr id="5" name="TextBox 4"/>
              <p:cNvSpPr txBox="1"/>
              <p:nvPr/>
            </p:nvSpPr>
            <p:spPr>
              <a:xfrm>
                <a:off x="988094" y="2201803"/>
                <a:ext cx="8202706" cy="3118995"/>
              </a:xfrm>
              <a:prstGeom prst="rect">
                <a:avLst/>
              </a:prstGeom>
              <a:noFill/>
            </p:spPr>
            <p:txBody>
              <a:bodyPr wrap="squar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𝜃</m:t>
                            </m:r>
                          </m:e>
                          <m:sup>
                            <m:r>
                              <a:rPr lang="en-US" sz="2800" b="0" i="1" smtClean="0">
                                <a:latin typeface="Cambria Math" panose="02040503050406030204" pitchFamily="18" charset="0"/>
                              </a:rPr>
                              <m:t>𝑘</m:t>
                            </m:r>
                          </m:sup>
                        </m:sSup>
                        <m:r>
                          <a:rPr lang="en-US" sz="2800" b="0" i="1" smtClean="0">
                            <a:latin typeface="Cambria Math" panose="02040503050406030204" pitchFamily="18" charset="0"/>
                          </a:rPr>
                          <m:t>)</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oMath>
                </a14:m>
                <a:r>
                  <a:rPr lang="en-US" sz="2800" dirty="0">
                    <a:latin typeface="Times New Roman" panose="02020603050405020304" pitchFamily="18" charset="0"/>
                    <a:cs typeface="Times New Roman" panose="02020603050405020304" pitchFamily="18" charset="0"/>
                  </a:rPr>
                  <a:t>, each class has parameter vector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𝜃</m:t>
                        </m:r>
                      </m:e>
                      <m:sup>
                        <m:r>
                          <a:rPr lang="en-US" sz="2800" b="0" i="1" smtClean="0">
                            <a:latin typeface="Cambria Math" panose="02040503050406030204" pitchFamily="18" charset="0"/>
                          </a:rPr>
                          <m:t>𝑘</m:t>
                        </m:r>
                      </m:sup>
                    </m:sSup>
                  </m:oMath>
                </a14:m>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sup>
                          </m:sSup>
                        </m:num>
                        <m:den>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𝑘</m:t>
                              </m:r>
                            </m:sup>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sup>
                              </m:sSup>
                            </m:e>
                          </m:nary>
                        </m:den>
                      </m:f>
                    </m:oMath>
                  </m:oMathPara>
                </a14:m>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limLow>
                      <m:limLowPr>
                        <m:ctrlPr>
                          <a:rPr lang="en-US" sz="2800" b="0" i="1" smtClean="0">
                            <a:latin typeface="Cambria Math" panose="02040503050406030204" pitchFamily="18" charset="0"/>
                          </a:rPr>
                        </m:ctrlPr>
                      </m:limLowPr>
                      <m:e>
                        <m:r>
                          <a:rPr lang="en-US" sz="2800" b="0" i="1" smtClean="0">
                            <a:latin typeface="Cambria Math" panose="02040503050406030204" pitchFamily="18" charset="0"/>
                          </a:rPr>
                          <m:t>𝑎𝑟𝑔𝑚𝑎𝑥</m:t>
                        </m:r>
                      </m:e>
                      <m:lim>
                        <m:r>
                          <a:rPr lang="en-US" sz="2800" b="0" i="1" smtClean="0">
                            <a:latin typeface="Cambria Math" panose="02040503050406030204" pitchFamily="18" charset="0"/>
                          </a:rPr>
                          <m:t>𝑘</m:t>
                        </m:r>
                      </m:lim>
                    </m:limLow>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88094" y="2201803"/>
                <a:ext cx="8202706" cy="3118995"/>
              </a:xfrm>
              <a:prstGeom prst="rect">
                <a:avLst/>
              </a:prstGeom>
              <a:blipFill>
                <a:blip r:embed="rId3"/>
                <a:stretch>
                  <a:fillRect t="-1563"/>
                </a:stretch>
              </a:blipFill>
            </p:spPr>
            <p:txBody>
              <a:bodyPr/>
              <a:lstStyle/>
              <a:p>
                <a:r>
                  <a:rPr lang="en-US">
                    <a:noFill/>
                  </a:rPr>
                  <a:t> </a:t>
                </a:r>
              </a:p>
            </p:txBody>
          </p:sp>
        </mc:Fallback>
      </mc:AlternateContent>
    </p:spTree>
    <p:extLst>
      <p:ext uri="{BB962C8B-B14F-4D97-AF65-F5344CB8AC3E}">
        <p14:creationId xmlns:p14="http://schemas.microsoft.com/office/powerpoint/2010/main" val="3141262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A24B-529F-802F-9C2A-D4FCFF6B212B}"/>
              </a:ext>
            </a:extLst>
          </p:cNvPr>
          <p:cNvSpPr>
            <a:spLocks noGrp="1"/>
          </p:cNvSpPr>
          <p:nvPr>
            <p:ph type="title"/>
          </p:nvPr>
        </p:nvSpPr>
        <p:spPr/>
        <p:txBody>
          <a:bodyPr/>
          <a:lstStyle/>
          <a:p>
            <a:r>
              <a:rPr lang="en-US" dirty="0" err="1"/>
              <a:t>Softmax</a:t>
            </a:r>
            <a:r>
              <a:rPr lang="en-US" dirty="0"/>
              <a:t> Regression</a:t>
            </a:r>
          </a:p>
        </p:txBody>
      </p:sp>
      <p:sp>
        <p:nvSpPr>
          <p:cNvPr id="4" name="Slide Number Placeholder 3">
            <a:extLst>
              <a:ext uri="{FF2B5EF4-FFF2-40B4-BE49-F238E27FC236}">
                <a16:creationId xmlns:a16="http://schemas.microsoft.com/office/drawing/2014/main" id="{D6EA24B7-39F3-6023-DC20-67DE3563369C}"/>
              </a:ext>
            </a:extLst>
          </p:cNvPr>
          <p:cNvSpPr>
            <a:spLocks noGrp="1"/>
          </p:cNvSpPr>
          <p:nvPr>
            <p:ph type="sldNum" sz="quarter" idx="12"/>
          </p:nvPr>
        </p:nvSpPr>
        <p:spPr/>
        <p:txBody>
          <a:bodyPr/>
          <a:lstStyle/>
          <a:p>
            <a:fld id="{65DBD1E2-D45E-47D4-8DD8-1285FEA24AE0}" type="slidenum">
              <a:rPr lang="en-US" smtClean="0"/>
              <a:pPr/>
              <a:t>79</a:t>
            </a:fld>
            <a:endParaRPr lang="en-US" dirty="0"/>
          </a:p>
        </p:txBody>
      </p:sp>
      <p:pic>
        <p:nvPicPr>
          <p:cNvPr id="6" name="Picture 5">
            <a:extLst>
              <a:ext uri="{FF2B5EF4-FFF2-40B4-BE49-F238E27FC236}">
                <a16:creationId xmlns:a16="http://schemas.microsoft.com/office/drawing/2014/main" id="{7603FA1A-A12B-B8BD-D259-847D9AFAC51F}"/>
              </a:ext>
            </a:extLst>
          </p:cNvPr>
          <p:cNvPicPr>
            <a:picLocks noChangeAspect="1"/>
          </p:cNvPicPr>
          <p:nvPr/>
        </p:nvPicPr>
        <p:blipFill>
          <a:blip r:embed="rId2"/>
          <a:stretch>
            <a:fillRect/>
          </a:stretch>
        </p:blipFill>
        <p:spPr>
          <a:xfrm>
            <a:off x="1156497" y="1533583"/>
            <a:ext cx="9904211" cy="4010689"/>
          </a:xfrm>
          <a:prstGeom prst="rect">
            <a:avLst/>
          </a:prstGeom>
        </p:spPr>
      </p:pic>
    </p:spTree>
    <p:extLst>
      <p:ext uri="{BB962C8B-B14F-4D97-AF65-F5344CB8AC3E}">
        <p14:creationId xmlns:p14="http://schemas.microsoft.com/office/powerpoint/2010/main" val="205646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F9BA-946E-4E8D-92F7-C647BE98871C}"/>
              </a:ext>
            </a:extLst>
          </p:cNvPr>
          <p:cNvSpPr>
            <a:spLocks noGrp="1"/>
          </p:cNvSpPr>
          <p:nvPr>
            <p:ph type="title"/>
          </p:nvPr>
        </p:nvSpPr>
        <p:spPr/>
        <p:txBody>
          <a:bodyPr/>
          <a:lstStyle/>
          <a:p>
            <a:r>
              <a:rPr lang="en-US" dirty="0"/>
              <a:t>Linear Model Evaluation</a:t>
            </a:r>
          </a:p>
        </p:txBody>
      </p:sp>
      <p:sp>
        <p:nvSpPr>
          <p:cNvPr id="4" name="Slide Number Placeholder 3">
            <a:extLst>
              <a:ext uri="{FF2B5EF4-FFF2-40B4-BE49-F238E27FC236}">
                <a16:creationId xmlns:a16="http://schemas.microsoft.com/office/drawing/2014/main" id="{5EDCEC50-1EF5-4276-AA5E-B9F380ACFE22}"/>
              </a:ext>
            </a:extLst>
          </p:cNvPr>
          <p:cNvSpPr>
            <a:spLocks noGrp="1"/>
          </p:cNvSpPr>
          <p:nvPr>
            <p:ph type="sldNum" sz="quarter" idx="12"/>
          </p:nvPr>
        </p:nvSpPr>
        <p:spPr/>
        <p:txBody>
          <a:bodyPr/>
          <a:lstStyle/>
          <a:p>
            <a:fld id="{65DBD1E2-D45E-47D4-8DD8-1285FEA24AE0}" type="slidenum">
              <a:rPr lang="en-US" smtClean="0"/>
              <a:pPr/>
              <a:t>8</a:t>
            </a:fld>
            <a:endParaRPr lang="en-US" dirty="0"/>
          </a:p>
        </p:txBody>
      </p:sp>
      <p:pic>
        <p:nvPicPr>
          <p:cNvPr id="5122" name="Picture 2" descr="Image result for linear regression residual">
            <a:extLst>
              <a:ext uri="{FF2B5EF4-FFF2-40B4-BE49-F238E27FC236}">
                <a16:creationId xmlns:a16="http://schemas.microsoft.com/office/drawing/2014/main" id="{A9C4F9F8-1445-4ABC-B9C8-7BD79C8BF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542" y="1546000"/>
            <a:ext cx="6836916" cy="38117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75753D5-384F-4126-970D-4653FED56B7D}"/>
              </a:ext>
            </a:extLst>
          </p:cNvPr>
          <p:cNvSpPr/>
          <p:nvPr/>
        </p:nvSpPr>
        <p:spPr>
          <a:xfrm>
            <a:off x="2789382" y="5540295"/>
            <a:ext cx="6613235"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Residuals e = observed (y) – predicted (y)</a:t>
            </a:r>
          </a:p>
        </p:txBody>
      </p:sp>
    </p:spTree>
    <p:extLst>
      <p:ext uri="{BB962C8B-B14F-4D97-AF65-F5344CB8AC3E}">
        <p14:creationId xmlns:p14="http://schemas.microsoft.com/office/powerpoint/2010/main" val="678173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86B7-56B5-440B-A67E-3BD61ABC4B3F}"/>
              </a:ext>
            </a:extLst>
          </p:cNvPr>
          <p:cNvSpPr>
            <a:spLocks noGrp="1"/>
          </p:cNvSpPr>
          <p:nvPr>
            <p:ph type="title"/>
          </p:nvPr>
        </p:nvSpPr>
        <p:spPr/>
        <p:txBody>
          <a:bodyPr/>
          <a:lstStyle/>
          <a:p>
            <a:r>
              <a:rPr lang="en-US" dirty="0">
                <a:cs typeface="Calibri Light"/>
              </a:rPr>
              <a:t>Cost function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B02B5B-0578-4FC3-80B3-44B69592095B}"/>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Softmax regression classifier predicts only one class at a time</a:t>
                </a:r>
              </a:p>
              <a:p>
                <a:r>
                  <a:rPr lang="en-US" dirty="0">
                    <a:latin typeface="Times New Roman" panose="02020603050405020304" pitchFamily="18" charset="0"/>
                    <a:cs typeface="Times New Roman" panose="02020603050405020304" pitchFamily="18" charset="0"/>
                  </a:rPr>
                  <a:t>Objective: </a:t>
                </a:r>
              </a:p>
              <a:p>
                <a:pPr lvl="1"/>
                <a:r>
                  <a:rPr lang="en-US" dirty="0">
                    <a:latin typeface="Times New Roman" panose="02020603050405020304" pitchFamily="18" charset="0"/>
                    <a:cs typeface="Times New Roman" panose="02020603050405020304" pitchFamily="18" charset="0"/>
                  </a:rPr>
                  <a:t>Estimate the high probability for the target class</a:t>
                </a:r>
              </a:p>
              <a:p>
                <a:pPr lvl="1"/>
                <a:endParaRPr lang="en-US" dirty="0">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𝐽</m:t>
                      </m:r>
                      <m:d>
                        <m:dPr>
                          <m:ctrlPr>
                            <a:rPr lang="en-US" b="0" i="1" smtClean="0">
                              <a:latin typeface="Cambria Math" panose="02040503050406030204" pitchFamily="18" charset="0"/>
                              <a:cs typeface="Times New Roman" panose="02020603050405020304" pitchFamily="18" charset="0"/>
                            </a:rPr>
                          </m:ctrlPr>
                        </m:dPr>
                        <m:e>
                          <m:r>
                            <m:rPr>
                              <m:sty m:val="p"/>
                            </m:rPr>
                            <a:rPr lang="en-US" b="0" i="0" smtClean="0">
                              <a:latin typeface="Cambria Math" panose="02040503050406030204" pitchFamily="18" charset="0"/>
                              <a:cs typeface="Times New Roman" panose="02020603050405020304" pitchFamily="18" charset="0"/>
                            </a:rPr>
                            <m:t>Θ</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𝑚</m:t>
                          </m:r>
                        </m:den>
                      </m:f>
                      <m:nary>
                        <m:naryPr>
                          <m:chr m:val="∑"/>
                          <m:ctrlPr>
                            <a:rPr lang="en-US" b="0" i="1" smtClean="0">
                              <a:latin typeface="Cambria Math" panose="02040503050406030204" pitchFamily="18" charset="0"/>
                              <a:cs typeface="Times New Roman" panose="02020603050405020304" pitchFamily="18" charset="0"/>
                            </a:rPr>
                          </m:ctrlPr>
                        </m:naryPr>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𝑚</m:t>
                          </m:r>
                        </m:sup>
                        <m:e>
                          <m:nary>
                            <m:naryPr>
                              <m:chr m:val="∑"/>
                              <m:ctrlPr>
                                <a:rPr lang="en-US" b="0" i="1" smtClean="0">
                                  <a:latin typeface="Cambria Math" panose="02040503050406030204" pitchFamily="18" charset="0"/>
                                  <a:cs typeface="Times New Roman" panose="02020603050405020304" pitchFamily="18" charset="0"/>
                                </a:rPr>
                              </m:ctrlPr>
                            </m:naryPr>
                            <m:sub>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𝐾</m:t>
                              </m:r>
                            </m:sup>
                            <m:e>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𝑘</m:t>
                                  </m:r>
                                </m:sub>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m:t>
                                      </m:r>
                                    </m:e>
                                  </m:d>
                                </m:sup>
                              </m:sSubSup>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𝑝</m:t>
                                              </m:r>
                                            </m:e>
                                          </m:acc>
                                        </m:e>
                                        <m:sub>
                                          <m:r>
                                            <a:rPr lang="en-US" b="0" i="1" smtClean="0">
                                              <a:latin typeface="Cambria Math" panose="02040503050406030204" pitchFamily="18" charset="0"/>
                                              <a:cs typeface="Times New Roman" panose="02020603050405020304" pitchFamily="18" charset="0"/>
                                            </a:rPr>
                                            <m:t>𝑘</m:t>
                                          </m:r>
                                        </m:sub>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m:t>
                                              </m:r>
                                            </m:e>
                                          </m:d>
                                        </m:sup>
                                      </m:sSubSup>
                                    </m:e>
                                  </m:d>
                                </m:e>
                              </m:func>
                            </m:e>
                          </m:nary>
                        </m:e>
                      </m:nary>
                    </m:oMath>
                  </m:oMathPara>
                </a14:m>
                <a:endParaRPr lang="en-US" b="0"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where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Θ</m:t>
                    </m:r>
                  </m:oMath>
                </a14:m>
                <a:r>
                  <a:rPr lang="en-US" dirty="0">
                    <a:latin typeface="Times New Roman" panose="02020603050405020304" pitchFamily="18" charset="0"/>
                    <a:cs typeface="Times New Roman" panose="02020603050405020304" pitchFamily="18" charset="0"/>
                  </a:rPr>
                  <a:t> is a parameter matrix</a:t>
                </a: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5B02B5B-0578-4FC3-80B3-44B69592095B}"/>
                  </a:ext>
                </a:extLst>
              </p:cNvPr>
              <p:cNvSpPr>
                <a:spLocks noGrp="1" noRot="1" noChangeAspect="1" noMove="1" noResize="1" noEditPoints="1" noAdjustHandles="1" noChangeArrowheads="1" noChangeShapeType="1" noTextEdit="1"/>
              </p:cNvSpPr>
              <p:nvPr>
                <p:ph idx="1"/>
              </p:nvPr>
            </p:nvSpPr>
            <p:spPr>
              <a:blipFill>
                <a:blip r:embed="rId3"/>
                <a:stretch>
                  <a:fillRect l="-1043" t="-2365"/>
                </a:stretch>
              </a:blipFill>
            </p:spPr>
            <p:txBody>
              <a:bodyPr/>
              <a:lstStyle/>
              <a:p>
                <a:r>
                  <a:rPr lang="en-US">
                    <a:noFill/>
                  </a:rPr>
                  <a:t> </a:t>
                </a:r>
              </a:p>
            </p:txBody>
          </p:sp>
        </mc:Fallback>
      </mc:AlternateContent>
    </p:spTree>
    <p:extLst>
      <p:ext uri="{BB962C8B-B14F-4D97-AF65-F5344CB8AC3E}">
        <p14:creationId xmlns:p14="http://schemas.microsoft.com/office/powerpoint/2010/main" val="4035576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A24B-529F-802F-9C2A-D4FCFF6B212B}"/>
              </a:ext>
            </a:extLst>
          </p:cNvPr>
          <p:cNvSpPr>
            <a:spLocks noGrp="1"/>
          </p:cNvSpPr>
          <p:nvPr>
            <p:ph type="title"/>
          </p:nvPr>
        </p:nvSpPr>
        <p:spPr/>
        <p:txBody>
          <a:bodyPr/>
          <a:lstStyle/>
          <a:p>
            <a:r>
              <a:rPr lang="en-US" dirty="0"/>
              <a:t>Cost Function</a:t>
            </a:r>
          </a:p>
        </p:txBody>
      </p:sp>
      <p:sp>
        <p:nvSpPr>
          <p:cNvPr id="4" name="Slide Number Placeholder 3">
            <a:extLst>
              <a:ext uri="{FF2B5EF4-FFF2-40B4-BE49-F238E27FC236}">
                <a16:creationId xmlns:a16="http://schemas.microsoft.com/office/drawing/2014/main" id="{D6EA24B7-39F3-6023-DC20-67DE3563369C}"/>
              </a:ext>
            </a:extLst>
          </p:cNvPr>
          <p:cNvSpPr>
            <a:spLocks noGrp="1"/>
          </p:cNvSpPr>
          <p:nvPr>
            <p:ph type="sldNum" sz="quarter" idx="12"/>
          </p:nvPr>
        </p:nvSpPr>
        <p:spPr/>
        <p:txBody>
          <a:bodyPr/>
          <a:lstStyle/>
          <a:p>
            <a:fld id="{65DBD1E2-D45E-47D4-8DD8-1285FEA24AE0}" type="slidenum">
              <a:rPr lang="en-US" smtClean="0"/>
              <a:pPr/>
              <a:t>81</a:t>
            </a:fld>
            <a:endParaRPr lang="en-US" dirty="0"/>
          </a:p>
        </p:txBody>
      </p:sp>
      <p:pic>
        <p:nvPicPr>
          <p:cNvPr id="5" name="Picture 4">
            <a:extLst>
              <a:ext uri="{FF2B5EF4-FFF2-40B4-BE49-F238E27FC236}">
                <a16:creationId xmlns:a16="http://schemas.microsoft.com/office/drawing/2014/main" id="{2ECE6E1A-FAE9-024C-E98F-BE90884FA0EB}"/>
              </a:ext>
            </a:extLst>
          </p:cNvPr>
          <p:cNvPicPr>
            <a:picLocks noChangeAspect="1"/>
          </p:cNvPicPr>
          <p:nvPr/>
        </p:nvPicPr>
        <p:blipFill>
          <a:blip r:embed="rId2"/>
          <a:stretch>
            <a:fillRect/>
          </a:stretch>
        </p:blipFill>
        <p:spPr>
          <a:xfrm>
            <a:off x="668741" y="1263518"/>
            <a:ext cx="10136846" cy="3667297"/>
          </a:xfrm>
          <a:prstGeom prst="rect">
            <a:avLst/>
          </a:prstGeom>
        </p:spPr>
      </p:pic>
    </p:spTree>
    <p:extLst>
      <p:ext uri="{BB962C8B-B14F-4D97-AF65-F5344CB8AC3E}">
        <p14:creationId xmlns:p14="http://schemas.microsoft.com/office/powerpoint/2010/main" val="1152092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7BC0-F0AC-4A01-AFDC-BDA99BF7C289}"/>
              </a:ext>
            </a:extLst>
          </p:cNvPr>
          <p:cNvSpPr>
            <a:spLocks noGrp="1"/>
          </p:cNvSpPr>
          <p:nvPr>
            <p:ph type="title"/>
          </p:nvPr>
        </p:nvSpPr>
        <p:spPr/>
        <p:txBody>
          <a:bodyPr/>
          <a:lstStyle/>
          <a:p>
            <a:r>
              <a:rPr lang="en-US" dirty="0">
                <a:cs typeface="Calibri Light"/>
              </a:rPr>
              <a:t>Gradient vector for class k </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280160" y="1721224"/>
                <a:ext cx="8955742" cy="14366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0" smtClean="0">
                              <a:latin typeface="Cambria Math" panose="02040503050406030204" pitchFamily="18" charset="0"/>
                            </a:rPr>
                            <m:t>𝛻</m:t>
                          </m:r>
                        </m:e>
                        <m:sub>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𝜃</m:t>
                              </m:r>
                            </m:e>
                            <m: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𝑘</m:t>
                                  </m:r>
                                </m:e>
                              </m:d>
                            </m:sup>
                          </m:sSup>
                        </m:sub>
                      </m:sSub>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m:rPr>
                              <m:sty m:val="p"/>
                            </m:rPr>
                            <a:rPr lang="en-US" sz="3200" b="0" i="0" smtClean="0">
                              <a:latin typeface="Cambria Math" panose="02040503050406030204" pitchFamily="18" charset="0"/>
                            </a:rPr>
                            <m:t>Θ</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r>
                            <m:rPr>
                              <m:lit/>
                            </m:rP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sSubSup>
                                <m:sSubSupPr>
                                  <m:ctrlPr>
                                    <a:rPr lang="en-US" sz="3200" b="0" i="1" smtClean="0">
                                      <a:latin typeface="Cambria Math" panose="02040503050406030204" pitchFamily="18" charset="0"/>
                                    </a:rPr>
                                  </m:ctrlPr>
                                </m:sSubSup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e>
                                <m:sub>
                                  <m:r>
                                    <a:rPr lang="en-US" sz="3200" b="0" i="1" smtClean="0">
                                      <a:latin typeface="Cambria Math" panose="02040503050406030204" pitchFamily="18" charset="0"/>
                                    </a:rPr>
                                    <m:t>𝑘</m:t>
                                  </m:r>
                                </m:sub>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𝑦</m:t>
                                  </m:r>
                                </m:e>
                                <m:sub>
                                  <m:r>
                                    <a:rPr lang="en-US" sz="3200" b="0" i="1" smtClean="0">
                                      <a:latin typeface="Cambria Math" panose="02040503050406030204" pitchFamily="18" charset="0"/>
                                    </a:rPr>
                                    <m:t>𝑘</m:t>
                                  </m:r>
                                </m:sub>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bSup>
                            </m:e>
                          </m:d>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p>
                        </m:e>
                      </m:nary>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280160" y="1721224"/>
                <a:ext cx="8955742" cy="1436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0436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86B7-56B5-440B-A67E-3BD61ABC4B3F}"/>
              </a:ext>
            </a:extLst>
          </p:cNvPr>
          <p:cNvSpPr>
            <a:spLocks noGrp="1"/>
          </p:cNvSpPr>
          <p:nvPr>
            <p:ph type="title"/>
          </p:nvPr>
        </p:nvSpPr>
        <p:spPr/>
        <p:txBody>
          <a:bodyPr>
            <a:normAutofit/>
          </a:bodyPr>
          <a:lstStyle/>
          <a:p>
            <a:r>
              <a:rPr lang="en-US" b="0" dirty="0"/>
              <a:t>Multiclass Classification: One-vs-all</a:t>
            </a:r>
            <a:r>
              <a:rPr lang="en-US" dirty="0">
                <a:cs typeface="Calibri Light"/>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B02B5B-0578-4FC3-80B3-44B69592095B}"/>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If there are </a:t>
                </a:r>
                <a14:m>
                  <m:oMath xmlns:m="http://schemas.openxmlformats.org/officeDocument/2006/math">
                    <m:r>
                      <a:rPr lang="en-US" b="0" i="1" smtClean="0">
                        <a:latin typeface="Cambria Math" panose="02040503050406030204" pitchFamily="18" charset="0"/>
                        <a:cs typeface="Times New Roman" panose="02020603050405020304" pitchFamily="18" charset="0"/>
                      </a:rPr>
                      <m:t>𝐾</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classes in output, fit </a:t>
                </a:r>
                <a14:m>
                  <m:oMath xmlns:m="http://schemas.openxmlformats.org/officeDocument/2006/math">
                    <m:r>
                      <a:rPr lang="en-US" b="0" i="1" smtClean="0">
                        <a:latin typeface="Cambria Math" panose="02040503050406030204" pitchFamily="18" charset="0"/>
                        <a:cs typeface="Times New Roman" panose="02020603050405020304" pitchFamily="18" charset="0"/>
                      </a:rPr>
                      <m:t>𝐾</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binary logistic regressions --</a:t>
                </a:r>
                <a:r>
                  <a:rPr lang="en-US" dirty="0"/>
                  <a:t> </a:t>
                </a:r>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Choose one class and then lump all the others into a single second class. Do this repeatedly, applying binary logistic regression to each case. For each observation, the class with the highest predicted probability is the prediction for that observation.</a:t>
                </a:r>
              </a:p>
            </p:txBody>
          </p:sp>
        </mc:Choice>
        <mc:Fallback xmlns="">
          <p:sp>
            <p:nvSpPr>
              <p:cNvPr id="3" name="Content Placeholder 2">
                <a:extLst>
                  <a:ext uri="{FF2B5EF4-FFF2-40B4-BE49-F238E27FC236}">
                    <a16:creationId xmlns:a16="http://schemas.microsoft.com/office/drawing/2014/main" id="{F5B02B5B-0578-4FC3-80B3-44B69592095B}"/>
                  </a:ext>
                </a:extLst>
              </p:cNvPr>
              <p:cNvSpPr>
                <a:spLocks noGrp="1" noRot="1" noChangeAspect="1" noMove="1" noResize="1" noEditPoints="1" noAdjustHandles="1" noChangeArrowheads="1" noChangeShapeType="1" noTextEdit="1"/>
              </p:cNvSpPr>
              <p:nvPr>
                <p:ph idx="1"/>
              </p:nvPr>
            </p:nvSpPr>
            <p:spPr>
              <a:blipFill>
                <a:blip r:embed="rId3"/>
                <a:stretch>
                  <a:fillRect l="-1043" t="-2365" r="-522"/>
                </a:stretch>
              </a:blipFill>
            </p:spPr>
            <p:txBody>
              <a:bodyPr/>
              <a:lstStyle/>
              <a:p>
                <a:r>
                  <a:rPr lang="en-US">
                    <a:noFill/>
                  </a:rPr>
                  <a:t> </a:t>
                </a:r>
              </a:p>
            </p:txBody>
          </p:sp>
        </mc:Fallback>
      </mc:AlternateContent>
    </p:spTree>
    <p:extLst>
      <p:ext uri="{BB962C8B-B14F-4D97-AF65-F5344CB8AC3E}">
        <p14:creationId xmlns:p14="http://schemas.microsoft.com/office/powerpoint/2010/main" val="9043565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r>
              <a:rPr lang="en-US" dirty="0"/>
              <a:t>Python Code for this presentation is available om eLearning – </a:t>
            </a:r>
            <a:r>
              <a:rPr lang="en-US" dirty="0" err="1"/>
              <a:t>code_presentation.ipynb</a:t>
            </a:r>
            <a:endParaRPr lang="en-US" dirty="0"/>
          </a:p>
          <a:p>
            <a:pPr marL="0" indent="0">
              <a:buNone/>
            </a:pPr>
            <a:r>
              <a:rPr lang="en-US" dirty="0" err="1"/>
              <a:t>code_presentation.ipynb</a:t>
            </a:r>
            <a:r>
              <a:rPr lang="en-US" dirty="0"/>
              <a:t>- The source code for this file is adapted from </a:t>
            </a:r>
            <a:r>
              <a:rPr lang="en-US" dirty="0" err="1"/>
              <a:t>git</a:t>
            </a:r>
            <a:r>
              <a:rPr lang="en-US" dirty="0"/>
              <a:t> hub repository of chapter 4 of the book</a:t>
            </a:r>
          </a:p>
          <a:p>
            <a:pPr marL="0" indent="0">
              <a:buNone/>
            </a:pPr>
            <a:r>
              <a:rPr lang="en-US" dirty="0"/>
              <a:t> </a:t>
            </a:r>
            <a:r>
              <a:rPr lang="en-US" dirty="0">
                <a:hlinkClick r:id="rId2"/>
              </a:rPr>
              <a:t>Hands-on Machine Learning with </a:t>
            </a:r>
            <a:r>
              <a:rPr lang="en-US" dirty="0" err="1">
                <a:hlinkClick r:id="rId2"/>
              </a:rPr>
              <a:t>Scikit</a:t>
            </a:r>
            <a:r>
              <a:rPr lang="en-US" dirty="0">
                <a:hlinkClick r:id="rId2"/>
              </a:rPr>
              <a:t>-Learn, </a:t>
            </a:r>
            <a:r>
              <a:rPr lang="en-US" dirty="0" err="1">
                <a:hlinkClick r:id="rId2"/>
              </a:rPr>
              <a:t>Keras</a:t>
            </a:r>
            <a:r>
              <a:rPr lang="en-US" dirty="0">
                <a:hlinkClick r:id="rId2"/>
              </a:rPr>
              <a:t> and </a:t>
            </a:r>
            <a:r>
              <a:rPr lang="en-US" dirty="0" err="1">
                <a:hlinkClick r:id="rId2"/>
              </a:rPr>
              <a:t>TensorFlow</a:t>
            </a:r>
            <a:endParaRPr lang="en-US" dirty="0"/>
          </a:p>
          <a:p>
            <a:pPr marL="0" indent="0">
              <a:buNone/>
            </a:pPr>
            <a:endParaRPr lang="en-US" dirty="0"/>
          </a:p>
          <a:p>
            <a:pPr marL="0" indent="0">
              <a:buNone/>
            </a:pPr>
            <a:r>
              <a:rPr lang="en-US" dirty="0" err="1"/>
              <a:t>Git</a:t>
            </a:r>
            <a:r>
              <a:rPr lang="en-US" dirty="0"/>
              <a:t> hub  of book  - </a:t>
            </a:r>
            <a:r>
              <a:rPr lang="en-US" dirty="0">
                <a:hlinkClick r:id="rId3"/>
              </a:rPr>
              <a:t>https://github.com/ageron/handson-ml2</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84</a:t>
            </a:fld>
            <a:endParaRPr lang="en-US" dirty="0"/>
          </a:p>
        </p:txBody>
      </p:sp>
    </p:spTree>
    <p:extLst>
      <p:ext uri="{BB962C8B-B14F-4D97-AF65-F5344CB8AC3E}">
        <p14:creationId xmlns:p14="http://schemas.microsoft.com/office/powerpoint/2010/main" val="362193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E6CA-670D-4D47-A7E4-B2AC53DD8037}"/>
              </a:ext>
            </a:extLst>
          </p:cNvPr>
          <p:cNvSpPr>
            <a:spLocks noGrp="1"/>
          </p:cNvSpPr>
          <p:nvPr>
            <p:ph type="title"/>
          </p:nvPr>
        </p:nvSpPr>
        <p:spPr/>
        <p:txBody>
          <a:bodyPr>
            <a:normAutofit/>
          </a:bodyPr>
          <a:lstStyle/>
          <a:p>
            <a:r>
              <a:rPr lang="en-US" dirty="0">
                <a:cs typeface="Calibri Light"/>
              </a:rPr>
              <a:t>Train a Linear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0C307D-B94C-4A81-9FBA-166858119AFD}"/>
                  </a:ext>
                </a:extLst>
              </p:cNvPr>
              <p:cNvSpPr>
                <a:spLocks noGrp="1"/>
              </p:cNvSpPr>
              <p:nvPr>
                <p:ph idx="1"/>
              </p:nvPr>
            </p:nvSpPr>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Training a model means setting its parameters so that the model best fits the training set.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Therefore, to train a Linear Regression model, you need to find the value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latin typeface="Times New Roman" panose="02020603050405020304" pitchFamily="18" charset="0"/>
                    <a:cs typeface="Times New Roman" panose="02020603050405020304" pitchFamily="18" charset="0"/>
                  </a:rPr>
                  <a:t> that minimizes the RMSE.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practice, it is simpler to minimize the Mean Square Error (MSE) than the RMSE, and it leads to the same result </a:t>
                </a:r>
              </a:p>
              <a:p>
                <a:pPr marL="685800"/>
                <a:r>
                  <a:rPr lang="en-US" sz="2400" dirty="0">
                    <a:latin typeface="Times New Roman" panose="02020603050405020304" pitchFamily="18" charset="0"/>
                    <a:cs typeface="Times New Roman" panose="02020603050405020304" pitchFamily="18" charset="0"/>
                  </a:rPr>
                  <a:t>because the value that minimizes a function also minimizes its square root</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C0C307D-B94C-4A81-9FBA-166858119AFD}"/>
                  </a:ext>
                </a:extLst>
              </p:cNvPr>
              <p:cNvSpPr>
                <a:spLocks noGrp="1" noRot="1" noChangeAspect="1" noMove="1" noResize="1" noEditPoints="1" noAdjustHandles="1" noChangeArrowheads="1" noChangeShapeType="1" noTextEdit="1"/>
              </p:cNvSpPr>
              <p:nvPr>
                <p:ph idx="1"/>
              </p:nvPr>
            </p:nvSpPr>
            <p:spPr>
              <a:blipFill>
                <a:blip r:embed="rId2"/>
                <a:stretch>
                  <a:fillRect l="-812" t="-1840" r="-754"/>
                </a:stretch>
              </a:blipFill>
            </p:spPr>
            <p:txBody>
              <a:bodyPr/>
              <a:lstStyle/>
              <a:p>
                <a:r>
                  <a:rPr lang="en-US">
                    <a:noFill/>
                  </a:rPr>
                  <a:t> </a:t>
                </a:r>
              </a:p>
            </p:txBody>
          </p:sp>
        </mc:Fallback>
      </mc:AlternateContent>
    </p:spTree>
    <p:extLst>
      <p:ext uri="{BB962C8B-B14F-4D97-AF65-F5344CB8AC3E}">
        <p14:creationId xmlns:p14="http://schemas.microsoft.com/office/powerpoint/2010/main" val="1352432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20422</TotalTime>
  <Words>3303</Words>
  <Application>Microsoft Office PowerPoint</Application>
  <PresentationFormat>Widescreen</PresentationFormat>
  <Paragraphs>609</Paragraphs>
  <Slides>84</Slides>
  <Notes>39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Arial</vt:lpstr>
      <vt:lpstr>Calibri</vt:lpstr>
      <vt:lpstr>Calibri Light</vt:lpstr>
      <vt:lpstr>Cambria Math</vt:lpstr>
      <vt:lpstr>Helvetica</vt:lpstr>
      <vt:lpstr>Maven Pro</vt:lpstr>
      <vt:lpstr>Museo Sans 500</vt:lpstr>
      <vt:lpstr>OpenSans</vt:lpstr>
      <vt:lpstr>Times New Roman</vt:lpstr>
      <vt:lpstr>Office Theme</vt:lpstr>
      <vt:lpstr>Equation</vt:lpstr>
      <vt:lpstr>Applied  Machine Learning (BUAN 6341)  Linear Regression/Logistic  Regression</vt:lpstr>
      <vt:lpstr>Agenda</vt:lpstr>
      <vt:lpstr>Regression</vt:lpstr>
      <vt:lpstr>Math (Linear Regression)</vt:lpstr>
      <vt:lpstr>Linear Model?</vt:lpstr>
      <vt:lpstr>Linear Regression?</vt:lpstr>
      <vt:lpstr>Linear Model?</vt:lpstr>
      <vt:lpstr>Linear Model Evaluation</vt:lpstr>
      <vt:lpstr>Train a Linear Model</vt:lpstr>
      <vt:lpstr>Cost Function</vt:lpstr>
      <vt:lpstr>Linear Regression- Matrix Notation</vt:lpstr>
      <vt:lpstr>Least Squares Normal Equation </vt:lpstr>
      <vt:lpstr>In Python </vt:lpstr>
      <vt:lpstr>Least Squares Normal Equation </vt:lpstr>
      <vt:lpstr>Normal Equation Pros and Cons</vt:lpstr>
      <vt:lpstr>Gradient Descent</vt:lpstr>
      <vt:lpstr>Cost Function</vt:lpstr>
      <vt:lpstr>PowerPoint Presentation</vt:lpstr>
      <vt:lpstr>Gradient Descent</vt:lpstr>
      <vt:lpstr>Gradient Descent- Two Parameters</vt:lpstr>
      <vt:lpstr>Gradient Descent- Two Parameters</vt:lpstr>
      <vt:lpstr>Matrix Notation</vt:lpstr>
      <vt:lpstr>Learning Rate</vt:lpstr>
      <vt:lpstr>Effect of learning rate - code</vt:lpstr>
      <vt:lpstr>Pros and Cons</vt:lpstr>
      <vt:lpstr>Feature Scale</vt:lpstr>
      <vt:lpstr>Gradient Descent- Two Parameters</vt:lpstr>
      <vt:lpstr>Gradient Descent- Mini Batch</vt:lpstr>
      <vt:lpstr>Gradient Descent Variations</vt:lpstr>
      <vt:lpstr>Variations</vt:lpstr>
      <vt:lpstr>Summary</vt:lpstr>
      <vt:lpstr>Other Regressions</vt:lpstr>
      <vt:lpstr>Polynomial Regression</vt:lpstr>
      <vt:lpstr>Example I: Polynomial Features</vt:lpstr>
      <vt:lpstr>Example I: Polynomial Features</vt:lpstr>
      <vt:lpstr>Example I: Polynomial Features</vt:lpstr>
      <vt:lpstr>Generalization, Overfitting, and Underfitting</vt:lpstr>
      <vt:lpstr>Generalization</vt:lpstr>
      <vt:lpstr>Learning Curves</vt:lpstr>
      <vt:lpstr>Learning Curves</vt:lpstr>
      <vt:lpstr>Learning Curves</vt:lpstr>
      <vt:lpstr>Regularization</vt:lpstr>
      <vt:lpstr>Regularization- Early Stopping</vt:lpstr>
      <vt:lpstr>Regularization- Early Stopping</vt:lpstr>
      <vt:lpstr>Regularization- Early Stopping</vt:lpstr>
      <vt:lpstr>Regularization- Early Stopping</vt:lpstr>
      <vt:lpstr>Large coefficient</vt:lpstr>
      <vt:lpstr>Ridge Regression</vt:lpstr>
      <vt:lpstr>Hyper parameter : λ</vt:lpstr>
      <vt:lpstr>Ridge Regression</vt:lpstr>
      <vt:lpstr>Solutions Ridge</vt:lpstr>
      <vt:lpstr>Ridge - Sklearn</vt:lpstr>
      <vt:lpstr>Ridge – effect on co-efficients</vt:lpstr>
      <vt:lpstr>Ridge - Sklearn</vt:lpstr>
      <vt:lpstr>Ridge - Sklearn</vt:lpstr>
      <vt:lpstr>Ridge – Learning Curves</vt:lpstr>
      <vt:lpstr>Lasso</vt:lpstr>
      <vt:lpstr>Solutions Lasso</vt:lpstr>
      <vt:lpstr>Lasso-sklearn</vt:lpstr>
      <vt:lpstr>L1 vs L2</vt:lpstr>
      <vt:lpstr>L1 vs L2</vt:lpstr>
      <vt:lpstr>Key Difference</vt:lpstr>
      <vt:lpstr>Typical Use Cases</vt:lpstr>
      <vt:lpstr>Presence of Highly Correlated Features</vt:lpstr>
      <vt:lpstr>ElasticNet </vt:lpstr>
      <vt:lpstr>Linear Models - Classification</vt:lpstr>
      <vt:lpstr>Linear Models for Classification</vt:lpstr>
      <vt:lpstr>Linear Models for Classifications </vt:lpstr>
      <vt:lpstr>Linear Models - Classification</vt:lpstr>
      <vt:lpstr>General View</vt:lpstr>
      <vt:lpstr>Math (Logistic Regression)</vt:lpstr>
      <vt:lpstr>Logit Function </vt:lpstr>
      <vt:lpstr>Training and Cost function </vt:lpstr>
      <vt:lpstr>Gradient Descent Logistic Regression </vt:lpstr>
      <vt:lpstr>Logistic Regression- Regularization </vt:lpstr>
      <vt:lpstr>Logistic Regression- Regularization </vt:lpstr>
      <vt:lpstr>Decision Boundary</vt:lpstr>
      <vt:lpstr>Softmax Regression</vt:lpstr>
      <vt:lpstr>Softmax Regression</vt:lpstr>
      <vt:lpstr>Cost function </vt:lpstr>
      <vt:lpstr>Cost Function</vt:lpstr>
      <vt:lpstr>Gradient vector for class k </vt:lpstr>
      <vt:lpstr>Multiclass Classification: One-vs-all </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Yingjie</dc:creator>
  <cp:lastModifiedBy>Harpreet Singh</cp:lastModifiedBy>
  <cp:revision>1168</cp:revision>
  <cp:lastPrinted>2017-11-21T03:03:44Z</cp:lastPrinted>
  <dcterms:created xsi:type="dcterms:W3CDTF">2017-10-06T02:46:19Z</dcterms:created>
  <dcterms:modified xsi:type="dcterms:W3CDTF">2022-10-03T17:48:11Z</dcterms:modified>
</cp:coreProperties>
</file>